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23" r:id="rId2"/>
    <p:sldId id="329" r:id="rId3"/>
    <p:sldId id="305" r:id="rId4"/>
    <p:sldId id="284" r:id="rId5"/>
    <p:sldId id="291" r:id="rId6"/>
    <p:sldId id="293" r:id="rId7"/>
    <p:sldId id="296" r:id="rId8"/>
    <p:sldId id="311" r:id="rId9"/>
    <p:sldId id="258" r:id="rId10"/>
    <p:sldId id="272" r:id="rId11"/>
    <p:sldId id="320" r:id="rId12"/>
    <p:sldId id="266" r:id="rId13"/>
    <p:sldId id="268" r:id="rId14"/>
    <p:sldId id="307" r:id="rId15"/>
    <p:sldId id="265" r:id="rId16"/>
    <p:sldId id="315" r:id="rId17"/>
    <p:sldId id="319" r:id="rId18"/>
    <p:sldId id="324" r:id="rId19"/>
    <p:sldId id="327" r:id="rId20"/>
    <p:sldId id="313" r:id="rId21"/>
    <p:sldId id="312" r:id="rId22"/>
    <p:sldId id="318" r:id="rId23"/>
    <p:sldId id="328" r:id="rId24"/>
    <p:sldId id="317" r:id="rId25"/>
    <p:sldId id="270" r:id="rId26"/>
    <p:sldId id="325" r:id="rId27"/>
    <p:sldId id="321" r:id="rId28"/>
    <p:sldId id="3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" initials="BS" lastIdx="1" clrIdx="0">
    <p:extLst>
      <p:ext uri="{19B8F6BF-5375-455C-9EA6-DF929625EA0E}">
        <p15:presenceInfo xmlns:p15="http://schemas.microsoft.com/office/powerpoint/2012/main" userId="B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0"/>
    <p:restoredTop sz="86404"/>
  </p:normalViewPr>
  <p:slideViewPr>
    <p:cSldViewPr snapToGrid="0" snapToObjects="1">
      <p:cViewPr>
        <p:scale>
          <a:sx n="95" d="100"/>
          <a:sy n="95" d="100"/>
        </p:scale>
        <p:origin x="984" y="280"/>
      </p:cViewPr>
      <p:guideLst/>
    </p:cSldViewPr>
  </p:slideViewPr>
  <p:outlineViewPr>
    <p:cViewPr>
      <p:scale>
        <a:sx n="33" d="100"/>
        <a:sy n="33" d="100"/>
      </p:scale>
      <p:origin x="0" y="-7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63C5B-6A5C-1541-90E4-19DAC4F0302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78049-98A5-4B40-9AF8-A4C1CDA9B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2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78049-98A5-4B40-9AF8-A4C1CDA9B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02713-A509-8540-A2DA-BC4B7B1241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78049-98A5-4B40-9AF8-A4C1CDA9B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8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3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9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4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5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8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2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40CCD-0517-B446-ACCC-23341A8F10EF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E1403-64BE-964E-875C-C3463A08E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2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27A30F-7355-A446-BEB0-2627A79F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land-ice picture of ICESat-2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5372E-F398-B747-8BD3-BFAE2EA6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88908"/>
          </a:xfrm>
        </p:spPr>
        <p:txBody>
          <a:bodyPr>
            <a:normAutofit/>
          </a:bodyPr>
          <a:lstStyle/>
          <a:p>
            <a:r>
              <a:rPr lang="en-US" dirty="0"/>
              <a:t>A brief history of the </a:t>
            </a:r>
            <a:r>
              <a:rPr lang="en-US" dirty="0" err="1"/>
              <a:t>ICESats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ICESat</a:t>
            </a:r>
            <a:r>
              <a:rPr lang="en-US" dirty="0"/>
              <a:t> -2 land-ice product overview</a:t>
            </a:r>
          </a:p>
          <a:p>
            <a:endParaRPr lang="en-US" dirty="0"/>
          </a:p>
          <a:p>
            <a:r>
              <a:rPr lang="en-US" dirty="0"/>
              <a:t>ATL06: the solution to every problem*</a:t>
            </a:r>
          </a:p>
          <a:p>
            <a:endParaRPr lang="en-US" dirty="0"/>
          </a:p>
          <a:p>
            <a:r>
              <a:rPr lang="en-US" dirty="0"/>
              <a:t>Mission status from the land-ice perspective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2EB42-BA91-164C-8C61-F424F8E48467}"/>
              </a:ext>
            </a:extLst>
          </p:cNvPr>
          <p:cNvSpPr txBox="1"/>
          <p:nvPr/>
        </p:nvSpPr>
        <p:spPr>
          <a:xfrm>
            <a:off x="9357756" y="6488668"/>
            <a:ext cx="644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*some restrictions apply</a:t>
            </a:r>
          </a:p>
        </p:txBody>
      </p:sp>
    </p:spTree>
    <p:extLst>
      <p:ext uri="{BB962C8B-B14F-4D97-AF65-F5344CB8AC3E}">
        <p14:creationId xmlns:p14="http://schemas.microsoft.com/office/powerpoint/2010/main" val="321799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Along-track segments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" y="1325563"/>
            <a:ext cx="6554271" cy="4851400"/>
          </a:xfrm>
        </p:spPr>
        <p:txBody>
          <a:bodyPr>
            <a:normAutofit fontScale="92500"/>
          </a:bodyPr>
          <a:lstStyle/>
          <a:p>
            <a:r>
              <a:rPr lang="en-US" dirty="0"/>
              <a:t>Segments are centered on points spaced every 20 m along the reference ground tracks</a:t>
            </a:r>
          </a:p>
          <a:p>
            <a:r>
              <a:rPr lang="en-US" dirty="0"/>
              <a:t>Segment numbers coordinate data between beams in a pair, and between repeats</a:t>
            </a:r>
          </a:p>
          <a:p>
            <a:r>
              <a:rPr lang="en-US" dirty="0"/>
              <a:t>Along-track coordinate systems measure along-track and across-track positions for photons</a:t>
            </a:r>
          </a:p>
          <a:p>
            <a:pPr lvl="1"/>
            <a:r>
              <a:rPr lang="en-US" dirty="0"/>
              <a:t>ATL06 fits segments in the along-track direction</a:t>
            </a:r>
          </a:p>
          <a:p>
            <a:pPr lvl="1"/>
            <a:r>
              <a:rPr lang="en-US" dirty="0"/>
              <a:t>Beam-to-beam height differences define the across-track slope</a:t>
            </a:r>
          </a:p>
          <a:p>
            <a:pPr lvl="1"/>
            <a:r>
              <a:rPr lang="en-US" dirty="0"/>
              <a:t>ATL11 makes use of slope information in calculating height changes. 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000595"/>
              </p:ext>
            </p:extLst>
          </p:nvPr>
        </p:nvGraphicFramePr>
        <p:xfrm>
          <a:off x="7194631" y="214313"/>
          <a:ext cx="54864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Document" r:id="rId3" imgW="5486400" imgH="2222500" progId="Word.Document.12">
                  <p:embed/>
                </p:oleObj>
              </mc:Choice>
              <mc:Fallback>
                <p:oleObj name="Document" r:id="rId3" imgW="5486400" imgH="222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4631" y="214313"/>
                        <a:ext cx="54864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10801320" y="4797870"/>
            <a:ext cx="625386" cy="1053241"/>
            <a:chOff x="5840295" y="4490179"/>
            <a:chExt cx="920160" cy="1396255"/>
          </a:xfrm>
        </p:grpSpPr>
        <p:cxnSp>
          <p:nvCxnSpPr>
            <p:cNvPr id="52" name="Shape 134"/>
            <p:cNvCxnSpPr/>
            <p:nvPr/>
          </p:nvCxnSpPr>
          <p:spPr>
            <a:xfrm rot="20502706">
              <a:off x="6111632" y="5627814"/>
              <a:ext cx="648823" cy="0"/>
            </a:xfrm>
            <a:prstGeom prst="straightConnector1">
              <a:avLst/>
            </a:prstGeom>
            <a:noFill/>
            <a:ln w="12700" cap="flat">
              <a:solidFill>
                <a:schemeClr val="dk1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cxnSp>
          <p:nvCxnSpPr>
            <p:cNvPr id="53" name="Shape 135"/>
            <p:cNvCxnSpPr/>
            <p:nvPr/>
          </p:nvCxnSpPr>
          <p:spPr>
            <a:xfrm flipH="1" flipV="1">
              <a:off x="6544365" y="4833107"/>
              <a:ext cx="198743" cy="683360"/>
            </a:xfrm>
            <a:prstGeom prst="straightConnector1">
              <a:avLst/>
            </a:prstGeom>
            <a:noFill/>
            <a:ln w="12700" cap="flat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54" name="Shape 136"/>
            <p:cNvSpPr txBox="1"/>
            <p:nvPr/>
          </p:nvSpPr>
          <p:spPr>
            <a:xfrm rot="20502706">
              <a:off x="6259094" y="4490179"/>
              <a:ext cx="400651" cy="369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spAutoFit/>
            </a:bodyPr>
            <a:lstStyle/>
            <a:p>
              <a:pPr marL="0" marR="0" lvl="0" indent="0" algn="l" rtl="0">
                <a:buSzPct val="25000"/>
                <a:buNone/>
              </a:pPr>
              <a:r>
                <a:rPr lang="x-none" sz="18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  <p:sp>
          <p:nvSpPr>
            <p:cNvPr id="55" name="Shape 137"/>
            <p:cNvSpPr txBox="1"/>
            <p:nvPr/>
          </p:nvSpPr>
          <p:spPr>
            <a:xfrm rot="20502706">
              <a:off x="5840295" y="5517103"/>
              <a:ext cx="400651" cy="369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spAutoFit/>
            </a:bodyPr>
            <a:lstStyle/>
            <a:p>
              <a:pPr marL="0" marR="0" lvl="0" indent="0" algn="l" rtl="0">
                <a:buSzPct val="25000"/>
                <a:buNone/>
              </a:pPr>
              <a:r>
                <a:rPr lang="x-none" sz="18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</a:p>
          </p:txBody>
        </p:sp>
      </p:grpSp>
      <p:cxnSp>
        <p:nvCxnSpPr>
          <p:cNvPr id="61" name="Shape 112"/>
          <p:cNvCxnSpPr/>
          <p:nvPr/>
        </p:nvCxnSpPr>
        <p:spPr>
          <a:xfrm>
            <a:off x="9406201" y="2322508"/>
            <a:ext cx="1326445" cy="3732933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" name="Group 112"/>
          <p:cNvGrpSpPr/>
          <p:nvPr/>
        </p:nvGrpSpPr>
        <p:grpSpPr>
          <a:xfrm>
            <a:off x="8249493" y="2474258"/>
            <a:ext cx="3102366" cy="3447618"/>
            <a:chOff x="8249493" y="2474258"/>
            <a:chExt cx="3102366" cy="3447618"/>
          </a:xfrm>
        </p:grpSpPr>
        <p:sp>
          <p:nvSpPr>
            <p:cNvPr id="36" name="Shape 111"/>
            <p:cNvSpPr/>
            <p:nvPr/>
          </p:nvSpPr>
          <p:spPr>
            <a:xfrm rot="20480557">
              <a:off x="8832320" y="3990736"/>
              <a:ext cx="1954421" cy="1047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37" name="Shape 109"/>
            <p:cNvSpPr/>
            <p:nvPr/>
          </p:nvSpPr>
          <p:spPr>
            <a:xfrm rot="390669">
              <a:off x="10525211" y="3669654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cxnSp>
          <p:nvCxnSpPr>
            <p:cNvPr id="38" name="Shape 110"/>
            <p:cNvCxnSpPr/>
            <p:nvPr/>
          </p:nvCxnSpPr>
          <p:spPr>
            <a:xfrm rot="20502707">
              <a:off x="8754415" y="3151428"/>
              <a:ext cx="9535" cy="2770448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Shape 112"/>
            <p:cNvCxnSpPr/>
            <p:nvPr/>
          </p:nvCxnSpPr>
          <p:spPr>
            <a:xfrm rot="20502707">
              <a:off x="10596684" y="2475672"/>
              <a:ext cx="9535" cy="2770448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Shape 113"/>
            <p:cNvSpPr/>
            <p:nvPr/>
          </p:nvSpPr>
          <p:spPr>
            <a:xfrm rot="390669">
              <a:off x="8683421" y="4345235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1" name="Shape 114"/>
            <p:cNvSpPr/>
            <p:nvPr/>
          </p:nvSpPr>
          <p:spPr>
            <a:xfrm rot="390669">
              <a:off x="9020846" y="5327024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2" name="Shape 115"/>
            <p:cNvSpPr/>
            <p:nvPr/>
          </p:nvSpPr>
          <p:spPr>
            <a:xfrm rot="390669">
              <a:off x="10848076" y="4679849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3" name="Shape 116"/>
            <p:cNvSpPr/>
            <p:nvPr/>
          </p:nvSpPr>
          <p:spPr>
            <a:xfrm rot="390669">
              <a:off x="10390646" y="3208856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4" name="Shape 117"/>
            <p:cNvSpPr/>
            <p:nvPr/>
          </p:nvSpPr>
          <p:spPr>
            <a:xfrm rot="390669">
              <a:off x="8548857" y="3884436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5" name="Shape 118"/>
            <p:cNvSpPr/>
            <p:nvPr/>
          </p:nvSpPr>
          <p:spPr>
            <a:xfrm rot="390669">
              <a:off x="8833727" y="4813671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6" name="Shape 119"/>
            <p:cNvSpPr/>
            <p:nvPr/>
          </p:nvSpPr>
          <p:spPr>
            <a:xfrm rot="390669">
              <a:off x="10687234" y="4192772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7" name="Shape 120"/>
            <p:cNvSpPr/>
            <p:nvPr/>
          </p:nvSpPr>
          <p:spPr>
            <a:xfrm rot="390669">
              <a:off x="10225210" y="2686990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8" name="Shape 121"/>
            <p:cNvSpPr/>
            <p:nvPr/>
          </p:nvSpPr>
          <p:spPr>
            <a:xfrm rot="390669">
              <a:off x="8383419" y="3362571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49" name="Shape 124"/>
            <p:cNvSpPr/>
            <p:nvPr/>
          </p:nvSpPr>
          <p:spPr>
            <a:xfrm rot="390669">
              <a:off x="9290837" y="4123764"/>
              <a:ext cx="42905" cy="51786"/>
            </a:xfrm>
            <a:prstGeom prst="ellipse">
              <a:avLst/>
            </a:prstGeom>
            <a:solidFill>
              <a:srgbClr val="A5A5A5"/>
            </a:solidFill>
            <a:ln w="9525" cap="flat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50" name="Shape 129"/>
            <p:cNvSpPr/>
            <p:nvPr/>
          </p:nvSpPr>
          <p:spPr>
            <a:xfrm rot="390669">
              <a:off x="9458661" y="4644755"/>
              <a:ext cx="42905" cy="51786"/>
            </a:xfrm>
            <a:prstGeom prst="ellipse">
              <a:avLst/>
            </a:prstGeom>
            <a:solidFill>
              <a:srgbClr val="A5A5A5"/>
            </a:solidFill>
            <a:ln w="9525" cap="flat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56" name="Shape 138"/>
            <p:cNvSpPr txBox="1"/>
            <p:nvPr/>
          </p:nvSpPr>
          <p:spPr>
            <a:xfrm rot="20403666">
              <a:off x="8696433" y="4093102"/>
              <a:ext cx="640946" cy="353913"/>
            </a:xfrm>
            <a:prstGeom prst="rect">
              <a:avLst/>
            </a:prstGeom>
            <a:noFill/>
          </p:spPr>
          <p:txBody>
            <a:bodyPr wrap="square"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x-none" sz="1100" i="1" dirty="0"/>
                <a:t>x</a:t>
              </a:r>
              <a:r>
                <a:rPr lang="x-none" sz="1100" i="1" baseline="-25000" dirty="0"/>
                <a:t>k,1,m+1</a:t>
              </a:r>
            </a:p>
          </p:txBody>
        </p:sp>
        <p:sp>
          <p:nvSpPr>
            <p:cNvPr id="57" name="Shape 139"/>
            <p:cNvSpPr txBox="1"/>
            <p:nvPr/>
          </p:nvSpPr>
          <p:spPr>
            <a:xfrm rot="20403741">
              <a:off x="10574200" y="3443216"/>
              <a:ext cx="765105" cy="353913"/>
            </a:xfrm>
            <a:prstGeom prst="rect">
              <a:avLst/>
            </a:prstGeom>
            <a:noFill/>
          </p:spPr>
          <p:txBody>
            <a:bodyPr wrap="square"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x-none" sz="1100" i="1" dirty="0"/>
                <a:t>x</a:t>
              </a:r>
              <a:r>
                <a:rPr lang="x-none" sz="1100" i="1" baseline="-25000" dirty="0"/>
                <a:t>k,2,m+1</a:t>
              </a:r>
            </a:p>
          </p:txBody>
        </p:sp>
        <p:sp>
          <p:nvSpPr>
            <p:cNvPr id="58" name="Shape 140"/>
            <p:cNvSpPr txBox="1"/>
            <p:nvPr/>
          </p:nvSpPr>
          <p:spPr>
            <a:xfrm rot="20403666">
              <a:off x="8951666" y="4745935"/>
              <a:ext cx="587138" cy="353913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x-none" sz="1100" i="1" dirty="0"/>
                <a:t>x</a:t>
              </a:r>
              <a:r>
                <a:rPr lang="x-none" sz="1100" i="1" baseline="-25000" dirty="0"/>
                <a:t>k,1,m</a:t>
              </a:r>
            </a:p>
          </p:txBody>
        </p:sp>
        <p:sp>
          <p:nvSpPr>
            <p:cNvPr id="59" name="Shape 141"/>
            <p:cNvSpPr txBox="1"/>
            <p:nvPr/>
          </p:nvSpPr>
          <p:spPr>
            <a:xfrm rot="20403666">
              <a:off x="10764721" y="4187008"/>
              <a:ext cx="587138" cy="353913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x-none" sz="1100" i="1" dirty="0"/>
                <a:t>x</a:t>
              </a:r>
              <a:r>
                <a:rPr lang="x-none" sz="1100" i="1" baseline="-25000" dirty="0"/>
                <a:t>k,2,m</a:t>
              </a:r>
            </a:p>
          </p:txBody>
        </p:sp>
        <p:cxnSp>
          <p:nvCxnSpPr>
            <p:cNvPr id="60" name="Shape 147"/>
            <p:cNvCxnSpPr/>
            <p:nvPr/>
          </p:nvCxnSpPr>
          <p:spPr>
            <a:xfrm rot="10800000">
              <a:off x="10144620" y="2474258"/>
              <a:ext cx="32419" cy="120165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2" name="Shape 147"/>
            <p:cNvCxnSpPr/>
            <p:nvPr/>
          </p:nvCxnSpPr>
          <p:spPr>
            <a:xfrm flipH="1" flipV="1">
              <a:off x="8249493" y="2998428"/>
              <a:ext cx="70483" cy="221471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8716162" y="4399287"/>
              <a:ext cx="315351" cy="925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0541848" y="3679321"/>
              <a:ext cx="325720" cy="10057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46" idx="3"/>
            </p:cNvCxnSpPr>
            <p:nvPr/>
          </p:nvCxnSpPr>
          <p:spPr>
            <a:xfrm flipV="1">
              <a:off x="8879430" y="4201741"/>
              <a:ext cx="1855957" cy="60966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 rot="4219214">
            <a:off x="8824658" y="3162522"/>
            <a:ext cx="1698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 track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8909304" y="2257483"/>
            <a:ext cx="3102366" cy="3447618"/>
            <a:chOff x="8249493" y="2474258"/>
            <a:chExt cx="3102366" cy="3447618"/>
          </a:xfrm>
        </p:grpSpPr>
        <p:sp>
          <p:nvSpPr>
            <p:cNvPr id="116" name="Shape 109"/>
            <p:cNvSpPr/>
            <p:nvPr/>
          </p:nvSpPr>
          <p:spPr>
            <a:xfrm rot="390669">
              <a:off x="10525211" y="3669654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cxnSp>
          <p:nvCxnSpPr>
            <p:cNvPr id="117" name="Shape 110"/>
            <p:cNvCxnSpPr/>
            <p:nvPr/>
          </p:nvCxnSpPr>
          <p:spPr>
            <a:xfrm rot="20502707">
              <a:off x="8754415" y="3151428"/>
              <a:ext cx="9535" cy="2770448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Shape 112"/>
            <p:cNvCxnSpPr/>
            <p:nvPr/>
          </p:nvCxnSpPr>
          <p:spPr>
            <a:xfrm rot="20502707">
              <a:off x="10596684" y="2475672"/>
              <a:ext cx="9535" cy="2770448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Shape 113"/>
            <p:cNvSpPr/>
            <p:nvPr/>
          </p:nvSpPr>
          <p:spPr>
            <a:xfrm rot="390669">
              <a:off x="8683421" y="4345235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0" name="Shape 114"/>
            <p:cNvSpPr/>
            <p:nvPr/>
          </p:nvSpPr>
          <p:spPr>
            <a:xfrm rot="390669">
              <a:off x="9020846" y="5327024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1" name="Shape 115"/>
            <p:cNvSpPr/>
            <p:nvPr/>
          </p:nvSpPr>
          <p:spPr>
            <a:xfrm rot="390669">
              <a:off x="10848076" y="4679849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2" name="Shape 116"/>
            <p:cNvSpPr/>
            <p:nvPr/>
          </p:nvSpPr>
          <p:spPr>
            <a:xfrm rot="390669">
              <a:off x="10390646" y="3208856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3" name="Shape 117"/>
            <p:cNvSpPr/>
            <p:nvPr/>
          </p:nvSpPr>
          <p:spPr>
            <a:xfrm rot="390669">
              <a:off x="8548857" y="3884436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4" name="Shape 118"/>
            <p:cNvSpPr/>
            <p:nvPr/>
          </p:nvSpPr>
          <p:spPr>
            <a:xfrm rot="390669">
              <a:off x="8833727" y="4813671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5" name="Shape 119"/>
            <p:cNvSpPr/>
            <p:nvPr/>
          </p:nvSpPr>
          <p:spPr>
            <a:xfrm rot="390669">
              <a:off x="10687234" y="4192772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6" name="Shape 120"/>
            <p:cNvSpPr/>
            <p:nvPr/>
          </p:nvSpPr>
          <p:spPr>
            <a:xfrm rot="390669">
              <a:off x="10225210" y="2686990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7" name="Shape 121"/>
            <p:cNvSpPr/>
            <p:nvPr/>
          </p:nvSpPr>
          <p:spPr>
            <a:xfrm rot="390669">
              <a:off x="8383419" y="3362571"/>
              <a:ext cx="42905" cy="51786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8" name="Shape 124"/>
            <p:cNvSpPr/>
            <p:nvPr/>
          </p:nvSpPr>
          <p:spPr>
            <a:xfrm rot="390669">
              <a:off x="9290837" y="4123764"/>
              <a:ext cx="42905" cy="51786"/>
            </a:xfrm>
            <a:prstGeom prst="ellipse">
              <a:avLst/>
            </a:prstGeom>
            <a:solidFill>
              <a:srgbClr val="A5A5A5"/>
            </a:solidFill>
            <a:ln w="9525" cap="flat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390669">
              <a:off x="9458661" y="4644755"/>
              <a:ext cx="42905" cy="51786"/>
            </a:xfrm>
            <a:prstGeom prst="ellipse">
              <a:avLst/>
            </a:prstGeom>
            <a:solidFill>
              <a:srgbClr val="A5A5A5"/>
            </a:solidFill>
            <a:ln w="9525" cap="flat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130" name="Shape 138"/>
            <p:cNvSpPr txBox="1"/>
            <p:nvPr/>
          </p:nvSpPr>
          <p:spPr>
            <a:xfrm rot="20403666">
              <a:off x="8692151" y="4068748"/>
              <a:ext cx="783779" cy="353913"/>
            </a:xfrm>
            <a:prstGeom prst="rect">
              <a:avLst/>
            </a:prstGeom>
            <a:noFill/>
          </p:spPr>
          <p:txBody>
            <a:bodyPr wrap="square"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en-US" sz="1100" i="1" dirty="0"/>
                <a:t>X</a:t>
              </a:r>
              <a:r>
                <a:rPr lang="x-none" sz="1100" i="1" baseline="-25000" dirty="0"/>
                <a:t>k</a:t>
              </a:r>
              <a:r>
                <a:rPr lang="en-US" sz="1100" i="1" baseline="-25000" dirty="0"/>
                <a:t>+1</a:t>
              </a:r>
              <a:r>
                <a:rPr lang="x-none" sz="1100" i="1" baseline="-25000" dirty="0"/>
                <a:t>,1,m+1</a:t>
              </a:r>
            </a:p>
          </p:txBody>
        </p:sp>
        <p:sp>
          <p:nvSpPr>
            <p:cNvPr id="131" name="Shape 139"/>
            <p:cNvSpPr txBox="1"/>
            <p:nvPr/>
          </p:nvSpPr>
          <p:spPr>
            <a:xfrm rot="20403741">
              <a:off x="10574200" y="3443216"/>
              <a:ext cx="765105" cy="353913"/>
            </a:xfrm>
            <a:prstGeom prst="rect">
              <a:avLst/>
            </a:prstGeom>
            <a:noFill/>
          </p:spPr>
          <p:txBody>
            <a:bodyPr wrap="square"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en-US" sz="1100" i="1" dirty="0"/>
                <a:t>X</a:t>
              </a:r>
              <a:r>
                <a:rPr lang="x-none" sz="1100" i="1" baseline="-25000" dirty="0"/>
                <a:t>k</a:t>
              </a:r>
              <a:r>
                <a:rPr lang="en-US" sz="1100" i="1" baseline="-25000" dirty="0"/>
                <a:t>+1</a:t>
              </a:r>
              <a:r>
                <a:rPr lang="x-none" sz="1100" i="1" baseline="-25000" dirty="0"/>
                <a:t>,2,m+1</a:t>
              </a:r>
            </a:p>
          </p:txBody>
        </p:sp>
        <p:sp>
          <p:nvSpPr>
            <p:cNvPr id="132" name="Shape 140"/>
            <p:cNvSpPr txBox="1"/>
            <p:nvPr/>
          </p:nvSpPr>
          <p:spPr>
            <a:xfrm rot="20403666">
              <a:off x="8951666" y="4745935"/>
              <a:ext cx="587138" cy="353913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en-US" sz="1100" i="1" dirty="0"/>
                <a:t>X</a:t>
              </a:r>
              <a:r>
                <a:rPr lang="x-none" sz="1100" i="1" baseline="-25000" dirty="0"/>
                <a:t>k</a:t>
              </a:r>
              <a:r>
                <a:rPr lang="en-US" sz="1100" i="1" baseline="-25000" dirty="0"/>
                <a:t>+1</a:t>
              </a:r>
              <a:r>
                <a:rPr lang="x-none" sz="1100" i="1" baseline="-25000" dirty="0"/>
                <a:t>,1,m</a:t>
              </a:r>
            </a:p>
          </p:txBody>
        </p:sp>
        <p:sp>
          <p:nvSpPr>
            <p:cNvPr id="133" name="Shape 141"/>
            <p:cNvSpPr txBox="1"/>
            <p:nvPr/>
          </p:nvSpPr>
          <p:spPr>
            <a:xfrm rot="20403666">
              <a:off x="10764721" y="4187008"/>
              <a:ext cx="587138" cy="353913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en-US" sz="1100" i="1" dirty="0"/>
                <a:t>X</a:t>
              </a:r>
              <a:r>
                <a:rPr lang="x-none" sz="1100" i="1" baseline="-25000" dirty="0"/>
                <a:t>k</a:t>
              </a:r>
              <a:r>
                <a:rPr lang="en-US" sz="1100" i="1" baseline="-25000" dirty="0"/>
                <a:t>+1</a:t>
              </a:r>
              <a:r>
                <a:rPr lang="x-none" sz="1100" i="1" baseline="-25000" dirty="0"/>
                <a:t>,2,m</a:t>
              </a:r>
            </a:p>
          </p:txBody>
        </p:sp>
        <p:cxnSp>
          <p:nvCxnSpPr>
            <p:cNvPr id="134" name="Shape 147"/>
            <p:cNvCxnSpPr/>
            <p:nvPr/>
          </p:nvCxnSpPr>
          <p:spPr>
            <a:xfrm rot="10800000">
              <a:off x="10144620" y="2474258"/>
              <a:ext cx="32419" cy="120165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5" name="Shape 147"/>
            <p:cNvCxnSpPr/>
            <p:nvPr/>
          </p:nvCxnSpPr>
          <p:spPr>
            <a:xfrm flipH="1" flipV="1">
              <a:off x="8249493" y="2998428"/>
              <a:ext cx="70483" cy="221471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6" name="Straight Connector 135"/>
            <p:cNvCxnSpPr/>
            <p:nvPr/>
          </p:nvCxnSpPr>
          <p:spPr>
            <a:xfrm>
              <a:off x="8716162" y="4399287"/>
              <a:ext cx="315351" cy="9254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10541848" y="3679321"/>
              <a:ext cx="325720" cy="10057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8879430" y="4201741"/>
              <a:ext cx="1855957" cy="60966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7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4314F9B-05E5-8D4D-A3A6-ED11B09A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585" y="465628"/>
            <a:ext cx="2003381" cy="2003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Along and </a:t>
            </a:r>
            <a:r>
              <a:rPr lang="en-US"/>
              <a:t>across-track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2200"/>
            <a:ext cx="7467600" cy="576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Along-track coordinates (</a:t>
            </a:r>
            <a:r>
              <a:rPr lang="en-US" dirty="0" err="1"/>
              <a:t>x_rgt</a:t>
            </a:r>
            <a:r>
              <a:rPr lang="en-US" dirty="0"/>
              <a:t>) are measured parallel to each reference ground track, starting at the equator, heading North:</a:t>
            </a:r>
          </a:p>
          <a:p>
            <a:pPr lvl="1"/>
            <a:r>
              <a:rPr lang="en-US" dirty="0"/>
              <a:t>0: First equator crossing</a:t>
            </a:r>
          </a:p>
          <a:p>
            <a:pPr lvl="1"/>
            <a:r>
              <a:rPr lang="en-US" dirty="0"/>
              <a:t>~ 6500 km: Southern Greenland, heading north</a:t>
            </a:r>
          </a:p>
          <a:p>
            <a:pPr lvl="1"/>
            <a:r>
              <a:rPr lang="en-US" dirty="0"/>
              <a:t>~10,000 km : </a:t>
            </a:r>
            <a:r>
              <a:rPr lang="en-US" dirty="0" err="1"/>
              <a:t>Polehole</a:t>
            </a:r>
            <a:r>
              <a:rPr lang="en-US" dirty="0"/>
              <a:t> North</a:t>
            </a:r>
          </a:p>
          <a:p>
            <a:pPr lvl="1"/>
            <a:r>
              <a:rPr lang="en-US" dirty="0"/>
              <a:t>~13,000 km : Southern Greenland, heading south</a:t>
            </a:r>
          </a:p>
          <a:p>
            <a:pPr lvl="1"/>
            <a:r>
              <a:rPr lang="en-US" dirty="0"/>
              <a:t>~27,000 km: Northern Antarctica, heading south</a:t>
            </a:r>
          </a:p>
          <a:p>
            <a:pPr lvl="1"/>
            <a:r>
              <a:rPr lang="en-US" dirty="0"/>
              <a:t>~30,000 km : Southern </a:t>
            </a:r>
            <a:r>
              <a:rPr lang="en-US" dirty="0" err="1"/>
              <a:t>polehole</a:t>
            </a:r>
            <a:endParaRPr lang="en-US" dirty="0"/>
          </a:p>
          <a:p>
            <a:pPr lvl="1"/>
            <a:r>
              <a:rPr lang="en-US" dirty="0"/>
              <a:t>~33,000 km: Northern Antarctica heading north</a:t>
            </a:r>
          </a:p>
          <a:p>
            <a:r>
              <a:rPr lang="en-US" dirty="0"/>
              <a:t>Across-track coordinates (</a:t>
            </a:r>
            <a:r>
              <a:rPr lang="en-US" dirty="0" err="1"/>
              <a:t>y_rgt</a:t>
            </a:r>
            <a:r>
              <a:rPr lang="en-US" dirty="0"/>
              <a:t>) are measured perpendicular to the RGT, to the left:</a:t>
            </a:r>
          </a:p>
          <a:p>
            <a:pPr lvl="1"/>
            <a:r>
              <a:rPr lang="en-US" dirty="0"/>
              <a:t>Gt1x: +3000 m</a:t>
            </a:r>
          </a:p>
          <a:p>
            <a:pPr lvl="1"/>
            <a:r>
              <a:rPr lang="en-US" dirty="0"/>
              <a:t>Gt2x : ~0 m</a:t>
            </a:r>
          </a:p>
          <a:p>
            <a:pPr lvl="1"/>
            <a:r>
              <a:rPr lang="en-US" dirty="0"/>
              <a:t>Gt3x : -3000 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60142" y="2358411"/>
            <a:ext cx="3379461" cy="4491356"/>
            <a:chOff x="-728210" y="0"/>
            <a:chExt cx="4634784" cy="5699147"/>
          </a:xfrm>
        </p:grpSpPr>
        <p:sp>
          <p:nvSpPr>
            <p:cNvPr id="5" name="Freeform 4"/>
            <p:cNvSpPr/>
            <p:nvPr/>
          </p:nvSpPr>
          <p:spPr>
            <a:xfrm rot="1879108">
              <a:off x="2581893" y="1134012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6" name="Freeform 5"/>
            <p:cNvSpPr/>
            <p:nvPr/>
          </p:nvSpPr>
          <p:spPr>
            <a:xfrm rot="1879108">
              <a:off x="718125" y="0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33981" y="2099043"/>
              <a:ext cx="2580448" cy="1471232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 rot="1879108">
              <a:off x="3333087" y="3532576"/>
              <a:ext cx="124351" cy="124356"/>
            </a:xfrm>
            <a:prstGeom prst="ellipse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879108">
              <a:off x="798311" y="2101596"/>
              <a:ext cx="101603" cy="10983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0" name="Text Box 1148"/>
            <p:cNvSpPr txBox="1"/>
            <p:nvPr/>
          </p:nvSpPr>
          <p:spPr>
            <a:xfrm rot="1879108">
              <a:off x="0" y="1814128"/>
              <a:ext cx="797676" cy="43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r>
                <a:rPr lang="en-US" sz="1400" baseline="-25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 Box 1150"/>
            <p:cNvSpPr txBox="1"/>
            <p:nvPr/>
          </p:nvSpPr>
          <p:spPr>
            <a:xfrm rot="1879108">
              <a:off x="3369275" y="3527540"/>
              <a:ext cx="537299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Text Box 1151"/>
            <p:cNvSpPr txBox="1"/>
            <p:nvPr/>
          </p:nvSpPr>
          <p:spPr>
            <a:xfrm rot="17496642">
              <a:off x="-340894" y="3417842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 Box 32"/>
            <p:cNvSpPr txBox="1"/>
            <p:nvPr/>
          </p:nvSpPr>
          <p:spPr>
            <a:xfrm rot="17619442">
              <a:off x="1560708" y="4375618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RPT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Text Box 33"/>
            <p:cNvSpPr txBox="1"/>
            <p:nvPr/>
          </p:nvSpPr>
          <p:spPr>
            <a:xfrm rot="1879108" flipH="1">
              <a:off x="2028084" y="2722432"/>
              <a:ext cx="357909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y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79108" flipH="1">
              <a:off x="739565" y="2445645"/>
              <a:ext cx="257771" cy="2262366"/>
            </a:xfrm>
            <a:custGeom>
              <a:avLst/>
              <a:gdLst>
                <a:gd name="connsiteX0" fmla="*/ 247135 w 247135"/>
                <a:gd name="connsiteY0" fmla="*/ 0 h 2052594"/>
                <a:gd name="connsiteX1" fmla="*/ 68649 w 247135"/>
                <a:gd name="connsiteY1" fmla="*/ 1036594 h 2052594"/>
                <a:gd name="connsiteX2" fmla="*/ 0 w 247135"/>
                <a:gd name="connsiteY2" fmla="*/ 2052594 h 2052594"/>
                <a:gd name="connsiteX0" fmla="*/ 247135 w 247135"/>
                <a:gd name="connsiteY0" fmla="*/ 0 h 2052594"/>
                <a:gd name="connsiteX1" fmla="*/ 161303 w 247135"/>
                <a:gd name="connsiteY1" fmla="*/ 1060815 h 2052594"/>
                <a:gd name="connsiteX2" fmla="*/ 0 w 247135"/>
                <a:gd name="connsiteY2" fmla="*/ 2052594 h 205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35" h="2052594">
                  <a:moveTo>
                    <a:pt x="247135" y="0"/>
                  </a:moveTo>
                  <a:cubicBezTo>
                    <a:pt x="178486" y="347247"/>
                    <a:pt x="202492" y="718716"/>
                    <a:pt x="161303" y="1060815"/>
                  </a:cubicBezTo>
                  <a:cubicBezTo>
                    <a:pt x="120114" y="1402914"/>
                    <a:pt x="0" y="2052594"/>
                    <a:pt x="0" y="2052594"/>
                  </a:cubicBezTo>
                </a:path>
              </a:pathLst>
            </a:cu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6" name="Text Box 35"/>
            <p:cNvSpPr txBox="1"/>
            <p:nvPr/>
          </p:nvSpPr>
          <p:spPr>
            <a:xfrm rot="1879108">
              <a:off x="654926" y="3245546"/>
              <a:ext cx="599924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x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879108" flipV="1">
              <a:off x="-313423" y="670354"/>
              <a:ext cx="0" cy="9776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37"/>
            <p:cNvSpPr txBox="1"/>
            <p:nvPr/>
          </p:nvSpPr>
          <p:spPr>
            <a:xfrm rot="18079108">
              <a:off x="-840179" y="875600"/>
              <a:ext cx="1530776" cy="32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Seg azimuth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-577594" y="645757"/>
              <a:ext cx="0" cy="9254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9"/>
            <p:cNvSpPr txBox="1"/>
            <p:nvPr/>
          </p:nvSpPr>
          <p:spPr>
            <a:xfrm>
              <a:off x="-728210" y="348435"/>
              <a:ext cx="395354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N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011739-627A-A74E-8370-DAB10014EADD}"/>
              </a:ext>
            </a:extLst>
          </p:cNvPr>
          <p:cNvCxnSpPr>
            <a:cxnSpLocks/>
          </p:cNvCxnSpPr>
          <p:nvPr/>
        </p:nvCxnSpPr>
        <p:spPr>
          <a:xfrm flipH="1" flipV="1">
            <a:off x="9320306" y="522324"/>
            <a:ext cx="498032" cy="981604"/>
          </a:xfrm>
          <a:prstGeom prst="straightConnector1">
            <a:avLst/>
          </a:prstGeom>
          <a:ln w="793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1149C2-756B-A94F-B434-17B2C467DB9F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1521962"/>
            <a:ext cx="444787" cy="862793"/>
          </a:xfrm>
          <a:prstGeom prst="straightConnector1">
            <a:avLst/>
          </a:prstGeom>
          <a:ln w="7937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789A1A-3F50-6A4B-AE27-39A447553345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540358"/>
            <a:ext cx="451414" cy="1849293"/>
          </a:xfrm>
          <a:prstGeom prst="straightConnector1">
            <a:avLst/>
          </a:prstGeom>
          <a:ln w="79375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8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ATL06 algorithm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50" y="1371600"/>
            <a:ext cx="7883609" cy="5609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 photons </a:t>
            </a:r>
          </a:p>
          <a:p>
            <a:pPr lvl="1"/>
            <a:r>
              <a:rPr lang="en-US" dirty="0"/>
              <a:t>Horizontal selection uses 40-meter pre-defined along-track segments</a:t>
            </a:r>
          </a:p>
          <a:p>
            <a:pPr lvl="1"/>
            <a:r>
              <a:rPr lang="en-US" dirty="0"/>
              <a:t>Vertical selection uses ATL03 photon classification, with coarse vertical histograms as a backup</a:t>
            </a:r>
          </a:p>
          <a:p>
            <a:r>
              <a:rPr lang="en-US" dirty="0"/>
              <a:t>Fit selected photons with a line segment</a:t>
            </a:r>
          </a:p>
          <a:p>
            <a:pPr lvl="1"/>
            <a:r>
              <a:rPr lang="en-US" dirty="0"/>
              <a:t>Iteratively narrow the vertical window to reject noise</a:t>
            </a:r>
          </a:p>
          <a:p>
            <a:r>
              <a:rPr lang="en-US" dirty="0"/>
              <a:t>Calculate corrections and error estimates using histograms of line-segment residuals</a:t>
            </a:r>
          </a:p>
          <a:p>
            <a:pPr lvl="1"/>
            <a:r>
              <a:rPr lang="en-US" dirty="0"/>
              <a:t>Median-based height estimate</a:t>
            </a:r>
          </a:p>
          <a:p>
            <a:pPr lvl="1"/>
            <a:r>
              <a:rPr lang="en-US" dirty="0"/>
              <a:t>First-photon-bias correction</a:t>
            </a:r>
          </a:p>
          <a:p>
            <a:pPr lvl="1"/>
            <a:r>
              <a:rPr lang="en-US" dirty="0"/>
              <a:t>Transmit-pulse-shape correction</a:t>
            </a:r>
          </a:p>
          <a:p>
            <a:r>
              <a:rPr lang="en-US" dirty="0"/>
              <a:t>Provide statistics for evaluating the success/failure of the fit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740" y="6027003"/>
            <a:ext cx="342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Animation: iterative fitting of a weak-beam segment through moderate clouds</a:t>
            </a:r>
          </a:p>
        </p:txBody>
      </p:sp>
      <p:pic>
        <p:nvPicPr>
          <p:cNvPr id="6" name="SigFinder_diverge_vjakYe.mp4">
            <a:hlinkClick r:id="" action="ppaction://media"/>
            <a:extLst>
              <a:ext uri="{FF2B5EF4-FFF2-40B4-BE49-F238E27FC236}">
                <a16:creationId xmlns:a16="http://schemas.microsoft.com/office/drawing/2014/main" id="{70771798-DEDC-964B-93CC-782CFA2AC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93493" y="3064109"/>
            <a:ext cx="3621315" cy="2962894"/>
          </a:xfrm>
          <a:prstGeom prst="rect">
            <a:avLst/>
          </a:prstGeom>
        </p:spPr>
      </p:pic>
      <p:pic>
        <p:nvPicPr>
          <p:cNvPr id="7" name="SigFinder_converge_zfZAw6.mp4">
            <a:hlinkClick r:id="" action="ppaction://media"/>
            <a:extLst>
              <a:ext uri="{FF2B5EF4-FFF2-40B4-BE49-F238E27FC236}">
                <a16:creationId xmlns:a16="http://schemas.microsoft.com/office/drawing/2014/main" id="{8E58F3AE-004E-4444-91D3-E8EC375B67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11635" y="38058"/>
            <a:ext cx="3621315" cy="2962894"/>
          </a:xfrm>
          <a:prstGeom prst="rect">
            <a:avLst/>
          </a:prstGeom>
        </p:spPr>
      </p:pic>
      <p:pic>
        <p:nvPicPr>
          <p:cNvPr id="8" name="SigFinder_easy_Wh0gCc.mp4">
            <a:hlinkClick r:id="" action="ppaction://media"/>
            <a:extLst>
              <a:ext uri="{FF2B5EF4-FFF2-40B4-BE49-F238E27FC236}">
                <a16:creationId xmlns:a16="http://schemas.microsoft.com/office/drawing/2014/main" id="{854813D5-3145-E84D-B1E6-1254BF7C7A9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54897" y="3032531"/>
            <a:ext cx="3698506" cy="30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Parameters that help define segment quality: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50722" y="1325563"/>
            <a:ext cx="6239435" cy="5532438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Misfit statistics</a:t>
            </a:r>
          </a:p>
          <a:p>
            <a:pPr lvl="2"/>
            <a:r>
              <a:rPr lang="en-US" sz="1600" dirty="0" err="1"/>
              <a:t>h_robust_spread</a:t>
            </a:r>
            <a:r>
              <a:rPr lang="en-US" sz="1600" dirty="0"/>
              <a:t> : estimate spread of the surface heights, taking into account the window size and background rate</a:t>
            </a:r>
          </a:p>
          <a:p>
            <a:pPr lvl="2"/>
            <a:r>
              <a:rPr lang="en-US" sz="1600" dirty="0" err="1"/>
              <a:t>rms_residual</a:t>
            </a:r>
            <a:r>
              <a:rPr lang="en-US" sz="1600" dirty="0"/>
              <a:t>: the RMS misfit of photons in the window</a:t>
            </a:r>
          </a:p>
          <a:p>
            <a:pPr lvl="1"/>
            <a:r>
              <a:rPr lang="en-US" sz="1800" dirty="0"/>
              <a:t>Window convergence</a:t>
            </a:r>
          </a:p>
          <a:p>
            <a:pPr lvl="2"/>
            <a:r>
              <a:rPr lang="en-US" sz="1600" dirty="0" err="1"/>
              <a:t>w_surface_window_final</a:t>
            </a:r>
            <a:r>
              <a:rPr lang="en-US" sz="1600" dirty="0"/>
              <a:t>: the width (top-to-bottom) if the returned window</a:t>
            </a:r>
          </a:p>
          <a:p>
            <a:pPr lvl="2"/>
            <a:r>
              <a:rPr lang="en-US" sz="1600" dirty="0" err="1"/>
              <a:t>dh_fit_dx</a:t>
            </a:r>
            <a:r>
              <a:rPr lang="en-US" sz="1600" dirty="0"/>
              <a:t> : the along-track slope of the refined window</a:t>
            </a:r>
          </a:p>
          <a:p>
            <a:pPr lvl="1"/>
            <a:r>
              <a:rPr lang="en-US" sz="1800" dirty="0"/>
              <a:t>Signal level</a:t>
            </a:r>
          </a:p>
          <a:p>
            <a:pPr lvl="2"/>
            <a:r>
              <a:rPr lang="en-US" sz="1600" dirty="0" err="1"/>
              <a:t>r_eff</a:t>
            </a:r>
            <a:r>
              <a:rPr lang="en-US" sz="1600" dirty="0"/>
              <a:t>: effective reflectance</a:t>
            </a:r>
          </a:p>
          <a:p>
            <a:pPr lvl="2"/>
            <a:r>
              <a:rPr lang="en-US" sz="1600" dirty="0"/>
              <a:t>SNR: signal-to-noise level</a:t>
            </a:r>
          </a:p>
          <a:p>
            <a:pPr lvl="2"/>
            <a:r>
              <a:rPr lang="en-US" sz="1600" dirty="0" err="1"/>
              <a:t>SNR_significance</a:t>
            </a:r>
            <a:r>
              <a:rPr lang="en-US" sz="1600" dirty="0"/>
              <a:t>: the chance of the ATL06 algorithm </a:t>
            </a:r>
            <a:r>
              <a:rPr lang="en-US" sz="1400" dirty="0"/>
              <a:t>finding</a:t>
            </a:r>
            <a:r>
              <a:rPr lang="en-US" sz="1600" dirty="0"/>
              <a:t> </a:t>
            </a:r>
          </a:p>
          <a:p>
            <a:pPr lvl="1"/>
            <a:r>
              <a:rPr lang="en-US" sz="1800" dirty="0"/>
              <a:t>Estimated errors:</a:t>
            </a:r>
          </a:p>
          <a:p>
            <a:pPr lvl="2"/>
            <a:r>
              <a:rPr lang="en-US" sz="1600" dirty="0" err="1"/>
              <a:t>h_li</a:t>
            </a:r>
            <a:r>
              <a:rPr lang="en-US" sz="1600" dirty="0"/>
              <a:t> sigma: error estimate for </a:t>
            </a:r>
            <a:r>
              <a:rPr lang="en-US" sz="1600" dirty="0" err="1"/>
              <a:t>h_li</a:t>
            </a:r>
            <a:endParaRPr lang="en-US" sz="1600" dirty="0"/>
          </a:p>
          <a:p>
            <a:pPr lvl="1"/>
            <a:r>
              <a:rPr lang="en-US" sz="1800" dirty="0"/>
              <a:t>Combined quality flag  (see table)</a:t>
            </a:r>
          </a:p>
          <a:p>
            <a:pPr lvl="2"/>
            <a:r>
              <a:rPr lang="en-US" sz="1400" dirty="0"/>
              <a:t>Passes all tests -&gt; atl06_quality_flag=0</a:t>
            </a:r>
          </a:p>
          <a:p>
            <a:pPr lvl="2"/>
            <a:r>
              <a:rPr lang="en-US" sz="1400" dirty="0"/>
              <a:t>Fails one or more tests -&gt; atl06_quality_flag=1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3079"/>
              </p:ext>
            </p:extLst>
          </p:nvPr>
        </p:nvGraphicFramePr>
        <p:xfrm>
          <a:off x="6185647" y="1840384"/>
          <a:ext cx="6006353" cy="3480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6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18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Parameter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Threshold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18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Signal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selection</a:t>
                      </a:r>
                      <a:r>
                        <a:rPr lang="en-US" sz="1400" baseline="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source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&lt;= 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Signal selection is based on PE flagged in ATL03.  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8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h_li_sigma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&lt; 1 m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Errors in surface height are moderate or better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18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snr_significance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&lt; 0.02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Surface detection blunders are unlikely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0185"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charset="0"/>
                          <a:ea typeface="Times New Roman" charset="0"/>
                        </a:rPr>
                        <a:t>Photon density </a:t>
                      </a:r>
                    </a:p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charset="0"/>
                          <a:ea typeface="Times New Roman" charset="0"/>
                        </a:rPr>
                        <a:t>= </a:t>
                      </a:r>
                      <a:r>
                        <a:rPr lang="en-US" sz="1400" dirty="0" err="1">
                          <a:effectLst/>
                          <a:latin typeface="Times New Roman" charset="0"/>
                          <a:ea typeface="Times New Roman" charset="0"/>
                        </a:rPr>
                        <a:t>n_fit_photons</a:t>
                      </a:r>
                      <a:r>
                        <a:rPr lang="en-US" sz="1400" dirty="0">
                          <a:effectLst/>
                          <a:latin typeface="Times New Roman" charset="0"/>
                          <a:ea typeface="Times New Roman" charset="0"/>
                        </a:rPr>
                        <a:t>/ </a:t>
                      </a:r>
                      <a:r>
                        <a:rPr lang="en-US" sz="1400" dirty="0" err="1">
                          <a:effectLst/>
                          <a:latin typeface="Times New Roman" charset="0"/>
                          <a:ea typeface="Times New Roman" charset="0"/>
                        </a:rPr>
                        <a:t>w_surface_window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charset="0"/>
                          <a:ea typeface="Times New Roman" charset="0"/>
                        </a:rPr>
                        <a:t>&gt;1</a:t>
                      </a:r>
                      <a:r>
                        <a:rPr lang="en-US" sz="1400" baseline="0" dirty="0">
                          <a:effectLst/>
                          <a:latin typeface="Times New Roman" charset="0"/>
                          <a:ea typeface="Times New Roman" charset="0"/>
                        </a:rPr>
                        <a:t> /m for weak beams, &gt;4/m for strong beams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Times New Roman" charset="0"/>
                          <a:ea typeface="Times New Roman" charset="0"/>
                        </a:rPr>
                        <a:t>Indicates how well the window converged.  Large windows and weak signals indicate poor</a:t>
                      </a:r>
                      <a:r>
                        <a:rPr lang="en-US" sz="1400" baseline="0" dirty="0">
                          <a:effectLst/>
                          <a:latin typeface="Times New Roman" charset="0"/>
                          <a:ea typeface="Times New Roman" charset="0"/>
                        </a:rPr>
                        <a:t> convergence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52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74" y="0"/>
            <a:ext cx="7568849" cy="1325563"/>
          </a:xfrm>
        </p:spPr>
        <p:txBody>
          <a:bodyPr/>
          <a:lstStyle/>
          <a:p>
            <a:r>
              <a:rPr lang="en-US" dirty="0"/>
              <a:t>Do ATL06 signal finding and data filtering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00C5-85AF-0442-B030-FCC14414E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" y="1453260"/>
            <a:ext cx="5556124" cy="540473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fitting algorithm was run on synthetic data to test height recovery as a function of </a:t>
            </a:r>
          </a:p>
          <a:p>
            <a:pPr lvl="1"/>
            <a:r>
              <a:rPr lang="en-US" sz="2000" dirty="0"/>
              <a:t>Signal level (0.03 </a:t>
            </a:r>
            <a:r>
              <a:rPr lang="en-US" sz="2000" dirty="0" err="1"/>
              <a:t>ph</a:t>
            </a:r>
            <a:r>
              <a:rPr lang="en-US" sz="2000" dirty="0"/>
              <a:t>/pulse – 3 </a:t>
            </a:r>
            <a:r>
              <a:rPr lang="en-US" sz="2000" dirty="0" err="1"/>
              <a:t>ph</a:t>
            </a:r>
            <a:r>
              <a:rPr lang="en-US" sz="2000" dirty="0"/>
              <a:t>/pulse</a:t>
            </a:r>
          </a:p>
          <a:p>
            <a:pPr lvl="1"/>
            <a:r>
              <a:rPr lang="en-US" sz="2000" dirty="0"/>
              <a:t>Background photon rate (0-12 MHz)</a:t>
            </a:r>
          </a:p>
          <a:p>
            <a:pPr lvl="1"/>
            <a:r>
              <a:rPr lang="en-US" sz="2000" dirty="0"/>
              <a:t>Surface roughness (0 and 2 m)</a:t>
            </a:r>
          </a:p>
          <a:p>
            <a:pPr lvl="1"/>
            <a:endParaRPr lang="en-US" sz="2000" dirty="0"/>
          </a:p>
          <a:p>
            <a:r>
              <a:rPr lang="en-US" sz="2400" dirty="0"/>
              <a:t>Fitting started with a 40-m initial window of photons, ATL06 had to select the best window within these photons.</a:t>
            </a:r>
          </a:p>
          <a:p>
            <a:pPr lvl="1"/>
            <a:r>
              <a:rPr lang="en-US" sz="2000" dirty="0"/>
              <a:t>Blunder filters were applied based on </a:t>
            </a:r>
            <a:r>
              <a:rPr lang="en-US" sz="2000" dirty="0" err="1"/>
              <a:t>SNR_significance</a:t>
            </a:r>
            <a:r>
              <a:rPr lang="en-US" sz="2000" dirty="0"/>
              <a:t>  (the probability of a segment with the observed SNR for pure-noise inputs)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Results were evaluated by:</a:t>
            </a:r>
          </a:p>
          <a:p>
            <a:pPr lvl="1"/>
            <a:r>
              <a:rPr lang="en-US" sz="2000" dirty="0"/>
              <a:t>Counting the failed fits (% blunders remaining) </a:t>
            </a:r>
          </a:p>
          <a:p>
            <a:pPr lvl="1"/>
            <a:r>
              <a:rPr lang="en-US" sz="2000" dirty="0"/>
              <a:t>Calculating the RMS and robust spread of the estimated surface heights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41" y="3467817"/>
            <a:ext cx="4802759" cy="3390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49" y="-34058"/>
            <a:ext cx="4848751" cy="35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4111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Biases corrections 1: first-photon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59893"/>
            <a:ext cx="8598310" cy="2998107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Bias due to limited counting rates of ATLAS detectors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Detectors can only record 1 photon every ~3 ns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Recording only the first photons gives </a:t>
            </a:r>
          </a:p>
          <a:p>
            <a:pPr marL="1143000" lvl="3">
              <a:spcBef>
                <a:spcPts val="1000"/>
              </a:spcBef>
            </a:pPr>
            <a:r>
              <a:rPr lang="en-US" dirty="0"/>
              <a:t>surface heights that are biased high (up to a few cm)</a:t>
            </a:r>
          </a:p>
          <a:p>
            <a:pPr marL="1143000" lvl="3">
              <a:spcBef>
                <a:spcPts val="1000"/>
              </a:spcBef>
            </a:pPr>
            <a:r>
              <a:rPr lang="en-US" dirty="0"/>
              <a:t>Reflectance estimates that are biased low (up to 20-30%)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Using multiple detector pixels per pulse limits the effect of this bias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Correction based on the histogram of received photons reduces biases to a  &lt;1mm (height) or 2-3% (reflectance)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452337" y="475488"/>
            <a:ext cx="3739663" cy="307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25128" y="312022"/>
            <a:ext cx="2980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First-photon bias correction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377380" y="1076632"/>
            <a:ext cx="4055806" cy="2669459"/>
            <a:chOff x="3373697" y="2477720"/>
            <a:chExt cx="4708419" cy="2810465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3872122" y="3361112"/>
              <a:ext cx="4209994" cy="344086"/>
              <a:chOff x="4419153" y="1681962"/>
              <a:chExt cx="4724847" cy="386165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4419153" y="1681962"/>
                <a:ext cx="4724847" cy="3775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4599353" y="1681962"/>
                <a:ext cx="1041504" cy="3775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5-Point Star 10"/>
              <p:cNvSpPr>
                <a:spLocks noChangeAspect="1"/>
              </p:cNvSpPr>
              <p:nvPr/>
            </p:nvSpPr>
            <p:spPr>
              <a:xfrm>
                <a:off x="4504962" y="1750614"/>
                <a:ext cx="197360" cy="214536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>
                <a:spLocks noChangeAspect="1"/>
              </p:cNvSpPr>
              <p:nvPr/>
            </p:nvSpPr>
            <p:spPr>
              <a:xfrm>
                <a:off x="5328727" y="1750614"/>
                <a:ext cx="197360" cy="214536"/>
              </a:xfrm>
              <a:prstGeom prst="star5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6496350" y="1690544"/>
                <a:ext cx="1041504" cy="3775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5-Point Star 13"/>
              <p:cNvSpPr>
                <a:spLocks noChangeAspect="1"/>
              </p:cNvSpPr>
              <p:nvPr/>
            </p:nvSpPr>
            <p:spPr>
              <a:xfrm>
                <a:off x="6410540" y="1750614"/>
                <a:ext cx="197360" cy="214536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5-Point Star 14"/>
              <p:cNvSpPr>
                <a:spLocks noChangeAspect="1"/>
              </p:cNvSpPr>
              <p:nvPr/>
            </p:nvSpPr>
            <p:spPr>
              <a:xfrm>
                <a:off x="4871884" y="1750614"/>
                <a:ext cx="197360" cy="214536"/>
              </a:xfrm>
              <a:prstGeom prst="star5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5-Point Star 15"/>
              <p:cNvSpPr>
                <a:spLocks noChangeAspect="1"/>
              </p:cNvSpPr>
              <p:nvPr/>
            </p:nvSpPr>
            <p:spPr>
              <a:xfrm>
                <a:off x="6762356" y="1742030"/>
                <a:ext cx="197360" cy="214536"/>
              </a:xfrm>
              <a:prstGeom prst="star5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5-Point Star 16"/>
              <p:cNvSpPr>
                <a:spLocks noChangeAspect="1"/>
              </p:cNvSpPr>
              <p:nvPr/>
            </p:nvSpPr>
            <p:spPr>
              <a:xfrm>
                <a:off x="6959716" y="1750614"/>
                <a:ext cx="197360" cy="214536"/>
              </a:xfrm>
              <a:prstGeom prst="star5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>
                <a:spLocks noChangeAspect="1"/>
              </p:cNvSpPr>
              <p:nvPr/>
            </p:nvSpPr>
            <p:spPr>
              <a:xfrm>
                <a:off x="7882612" y="1681962"/>
                <a:ext cx="1041504" cy="37758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5-Point Star 18"/>
              <p:cNvSpPr>
                <a:spLocks noChangeAspect="1"/>
              </p:cNvSpPr>
              <p:nvPr/>
            </p:nvSpPr>
            <p:spPr>
              <a:xfrm>
                <a:off x="7783931" y="1759195"/>
                <a:ext cx="197360" cy="214536"/>
              </a:xfrm>
              <a:prstGeom prst="star5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>
                <a:spLocks noChangeAspect="1"/>
              </p:cNvSpPr>
              <p:nvPr/>
            </p:nvSpPr>
            <p:spPr>
              <a:xfrm>
                <a:off x="8175523" y="1759193"/>
                <a:ext cx="197360" cy="214536"/>
              </a:xfrm>
              <a:prstGeom prst="star5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373697" y="2477720"/>
              <a:ext cx="1249871" cy="38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detected</a:t>
              </a:r>
            </a:p>
          </p:txBody>
        </p:sp>
        <p:cxnSp>
          <p:nvCxnSpPr>
            <p:cNvPr id="22" name="Straight Arrow Connector 21"/>
            <p:cNvCxnSpPr>
              <a:endCxn id="13" idx="0"/>
            </p:cNvCxnSpPr>
            <p:nvPr/>
          </p:nvCxnSpPr>
          <p:spPr>
            <a:xfrm>
              <a:off x="3931455" y="2847053"/>
              <a:ext cx="105053" cy="5752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21960" y="2516775"/>
              <a:ext cx="146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undetected</a:t>
              </a:r>
            </a:p>
          </p:txBody>
        </p:sp>
        <p:cxnSp>
          <p:nvCxnSpPr>
            <p:cNvPr id="24" name="Straight Arrow Connector 23"/>
            <p:cNvCxnSpPr>
              <a:endCxn id="17" idx="4"/>
            </p:cNvCxnSpPr>
            <p:nvPr/>
          </p:nvCxnSpPr>
          <p:spPr>
            <a:xfrm flipH="1">
              <a:off x="4451374" y="2886107"/>
              <a:ext cx="1301829" cy="6091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42448" y="4265846"/>
              <a:ext cx="90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4995981" y="3495299"/>
              <a:ext cx="291986" cy="770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31554" y="4391635"/>
              <a:ext cx="90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dead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6185087" y="3621088"/>
              <a:ext cx="291986" cy="7705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64039" y="4918853"/>
              <a:ext cx="770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930328" y="4931882"/>
              <a:ext cx="3686275" cy="257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629" y="3708247"/>
            <a:ext cx="4147642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7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5975"/>
            <a:ext cx="8701548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Biases corrections 2: Transmit-pulse shape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5462"/>
            <a:ext cx="7562335" cy="463936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 Bias due to asymmetric transmit-pulse shape, and finite duration of the return window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Calculating heights based on a truncated version of the received pulse removes some energy from the late part of the return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Affects the mean and the median of returned photons differently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Magnitude of the bias depends on the surface roughness, the shape of the transmitted pulse, and the size of the converged surface window: ~1-2 cm for medians over smooth surfaces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Corrections reduce the bias to sub-</a:t>
            </a:r>
            <a:r>
              <a:rPr lang="en-US" dirty="0" err="1"/>
              <a:t>milimeter</a:t>
            </a:r>
            <a:r>
              <a:rPr lang="en-US" dirty="0"/>
              <a:t> levels</a:t>
            </a:r>
          </a:p>
          <a:p>
            <a:pPr marL="685800" lvl="2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3" t="9486"/>
          <a:stretch/>
        </p:blipFill>
        <p:spPr bwMode="auto">
          <a:xfrm>
            <a:off x="7898073" y="365409"/>
            <a:ext cx="4293927" cy="3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419" y="3699802"/>
            <a:ext cx="4434757" cy="30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A look at the ATL06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6025"/>
            <a:ext cx="5283200" cy="4351338"/>
          </a:xfrm>
        </p:spPr>
        <p:txBody>
          <a:bodyPr/>
          <a:lstStyle/>
          <a:p>
            <a:r>
              <a:rPr lang="en-US" dirty="0"/>
              <a:t>Product structure, using  </a:t>
            </a:r>
            <a:r>
              <a:rPr lang="en-US" dirty="0" err="1"/>
              <a:t>hdfview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57400"/>
            <a:ext cx="2844800" cy="30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08600"/>
            <a:ext cx="288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level: </a:t>
            </a:r>
          </a:p>
          <a:p>
            <a:r>
              <a:rPr lang="en-US" dirty="0"/>
              <a:t>-grouped by beam:</a:t>
            </a:r>
          </a:p>
          <a:p>
            <a:r>
              <a:rPr lang="en-US" dirty="0"/>
              <a:t>    Pairs 1-3</a:t>
            </a:r>
          </a:p>
          <a:p>
            <a:r>
              <a:rPr lang="en-US" dirty="0"/>
              <a:t>    Left and right beams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285" b="8096"/>
          <a:stretch/>
        </p:blipFill>
        <p:spPr>
          <a:xfrm>
            <a:off x="3149600" y="2870200"/>
            <a:ext cx="3022600" cy="116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8800" y="4826675"/>
            <a:ext cx="416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beam contains: </a:t>
            </a:r>
          </a:p>
          <a:p>
            <a:r>
              <a:rPr lang="en-US" dirty="0"/>
              <a:t>-</a:t>
            </a:r>
            <a:r>
              <a:rPr lang="en-US" i="1" dirty="0" err="1"/>
              <a:t>land_ice_segments</a:t>
            </a:r>
            <a:r>
              <a:rPr lang="en-US" dirty="0"/>
              <a:t>: </a:t>
            </a:r>
          </a:p>
          <a:p>
            <a:r>
              <a:rPr lang="en-US" dirty="0"/>
              <a:t>	Altimetry data for each segment</a:t>
            </a:r>
          </a:p>
          <a:p>
            <a:r>
              <a:rPr lang="en-US" i="1" dirty="0"/>
              <a:t>-</a:t>
            </a:r>
            <a:r>
              <a:rPr lang="en-US" i="1" dirty="0" err="1"/>
              <a:t>residual_histogram</a:t>
            </a:r>
            <a:r>
              <a:rPr lang="en-US" i="1" dirty="0"/>
              <a:t>: </a:t>
            </a:r>
          </a:p>
          <a:p>
            <a:r>
              <a:rPr lang="en-US" dirty="0"/>
              <a:t>	pseudo—waveform data</a:t>
            </a:r>
          </a:p>
          <a:p>
            <a:r>
              <a:rPr lang="en-US" dirty="0"/>
              <a:t>-</a:t>
            </a:r>
            <a:r>
              <a:rPr lang="en-US" i="1" dirty="0" err="1"/>
              <a:t>segment_quality</a:t>
            </a:r>
            <a:r>
              <a:rPr lang="en-US" dirty="0"/>
              <a:t>: </a:t>
            </a:r>
          </a:p>
          <a:p>
            <a:r>
              <a:rPr lang="en-US" dirty="0"/>
              <a:t>	segment-level diagnostic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196850"/>
            <a:ext cx="3644900" cy="44831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346200" y="2806700"/>
            <a:ext cx="1689100" cy="1905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91000" y="431800"/>
            <a:ext cx="3251200" cy="26035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96200" y="4991100"/>
            <a:ext cx="4254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land_ice_segments</a:t>
            </a:r>
            <a:r>
              <a:rPr lang="en-US" dirty="0"/>
              <a:t> contains:</a:t>
            </a:r>
          </a:p>
          <a:p>
            <a:r>
              <a:rPr lang="en-US" dirty="0"/>
              <a:t>-Main altimetry parameters:</a:t>
            </a:r>
          </a:p>
          <a:p>
            <a:r>
              <a:rPr lang="en-US" dirty="0"/>
              <a:t>       latitude, longitude, elevation, time</a:t>
            </a:r>
          </a:p>
          <a:p>
            <a:r>
              <a:rPr lang="en-US" dirty="0"/>
              <a:t>-Subgroups (same resolution):</a:t>
            </a:r>
          </a:p>
          <a:p>
            <a:r>
              <a:rPr lang="en-US" dirty="0"/>
              <a:t>     -</a:t>
            </a:r>
            <a:r>
              <a:rPr lang="en-US" i="1" dirty="0"/>
              <a:t>DEM, </a:t>
            </a:r>
            <a:r>
              <a:rPr lang="en-US" i="1" dirty="0" err="1"/>
              <a:t>fit_statistics</a:t>
            </a:r>
            <a:r>
              <a:rPr lang="en-US" i="1" dirty="0"/>
              <a:t>, geophysical corrections, </a:t>
            </a:r>
            <a:r>
              <a:rPr lang="en-US" i="1" dirty="0" err="1"/>
              <a:t>ground_track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8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BDF7-FA4A-924F-9BCE-7AB29C86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2400" cy="1524000"/>
          </a:xfrm>
        </p:spPr>
        <p:txBody>
          <a:bodyPr/>
          <a:lstStyle/>
          <a:p>
            <a:r>
              <a:rPr lang="en-US" dirty="0"/>
              <a:t>Mission status from a land-ice perspective.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1860-8D51-B74F-A065-F0C058D5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2051461"/>
            <a:ext cx="11523133" cy="5197270"/>
          </a:xfrm>
        </p:spPr>
        <p:txBody>
          <a:bodyPr>
            <a:normAutofit/>
          </a:bodyPr>
          <a:lstStyle/>
          <a:p>
            <a:r>
              <a:rPr lang="en-US" sz="4400" dirty="0"/>
              <a:t>Great*</a:t>
            </a:r>
          </a:p>
          <a:p>
            <a:pPr lvl="1"/>
            <a:r>
              <a:rPr lang="en-US" sz="4000" dirty="0"/>
              <a:t>The door opened</a:t>
            </a:r>
          </a:p>
          <a:p>
            <a:pPr lvl="1"/>
            <a:r>
              <a:rPr lang="en-US" sz="4000" dirty="0"/>
              <a:t>We have photons</a:t>
            </a:r>
          </a:p>
          <a:p>
            <a:pPr lvl="1"/>
            <a:r>
              <a:rPr lang="en-US" sz="4000" dirty="0"/>
              <a:t>The fitting strategy works well</a:t>
            </a:r>
          </a:p>
          <a:p>
            <a:pPr lvl="1"/>
            <a:r>
              <a:rPr lang="en-US" sz="4000" dirty="0"/>
              <a:t>We have very accurate and precise results!</a:t>
            </a:r>
          </a:p>
          <a:p>
            <a:pPr lvl="1"/>
            <a:r>
              <a:rPr lang="en-US" sz="4000" dirty="0"/>
              <a:t>We have better than expected spatial resolution for the first two cycles*</a:t>
            </a:r>
          </a:p>
          <a:p>
            <a:pPr lvl="1"/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ECB1-DEFA-1843-9124-E3398A318F54}"/>
              </a:ext>
            </a:extLst>
          </p:cNvPr>
          <p:cNvSpPr txBox="1"/>
          <p:nvPr/>
        </p:nvSpPr>
        <p:spPr>
          <a:xfrm>
            <a:off x="152400" y="12192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So, how’s it going?</a:t>
            </a:r>
          </a:p>
        </p:txBody>
      </p:sp>
    </p:spTree>
    <p:extLst>
      <p:ext uri="{BB962C8B-B14F-4D97-AF65-F5344CB8AC3E}">
        <p14:creationId xmlns:p14="http://schemas.microsoft.com/office/powerpoint/2010/main" val="98224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E2E30-A722-8048-9134-06C12B97A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86" t="431" r="-186" b="-431"/>
          <a:stretch/>
        </p:blipFill>
        <p:spPr>
          <a:xfrm>
            <a:off x="197555" y="1456267"/>
            <a:ext cx="4792134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D3208-D841-424B-888B-79AD3444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9" y="1456267"/>
            <a:ext cx="7202311" cy="5401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99A17C-102F-934F-B4F3-1364ABACF27E}"/>
              </a:ext>
            </a:extLst>
          </p:cNvPr>
          <p:cNvSpPr txBox="1"/>
          <p:nvPr/>
        </p:nvSpPr>
        <p:spPr>
          <a:xfrm>
            <a:off x="389466" y="270933"/>
            <a:ext cx="11802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Great moments in ICESat-2 history 1: the door opened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A6C00-EBBF-4649-BD91-1FE23C0C4385}"/>
              </a:ext>
            </a:extLst>
          </p:cNvPr>
          <p:cNvSpPr txBox="1"/>
          <p:nvPr/>
        </p:nvSpPr>
        <p:spPr>
          <a:xfrm>
            <a:off x="7095067" y="6488668"/>
            <a:ext cx="5638799" cy="369332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September 29 2018Image: Donya Douglas-Bradshaw</a:t>
            </a:r>
          </a:p>
        </p:txBody>
      </p:sp>
    </p:spTree>
    <p:extLst>
      <p:ext uri="{BB962C8B-B14F-4D97-AF65-F5344CB8AC3E}">
        <p14:creationId xmlns:p14="http://schemas.microsoft.com/office/powerpoint/2010/main" val="324033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ICESat</a:t>
            </a:r>
            <a:r>
              <a:rPr lang="en-US" sz="40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897F00-28EB-3E44-8585-C98CC7FA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7" y="1305516"/>
            <a:ext cx="7026233" cy="555248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ICESat</a:t>
            </a:r>
            <a:r>
              <a:rPr lang="en-US" dirty="0"/>
              <a:t> operated from 2003-09</a:t>
            </a:r>
          </a:p>
          <a:p>
            <a:r>
              <a:rPr lang="en-US" dirty="0"/>
              <a:t>It used a single-beam 1064-nm laser, pulsing 40 times per second</a:t>
            </a:r>
          </a:p>
          <a:p>
            <a:r>
              <a:rPr lang="en-US" dirty="0"/>
              <a:t>Because the beam could not easily be aligned with the detector’s field of view, the field of view had to be large, which led to substantial forward-scattering-driven elevation biases</a:t>
            </a:r>
          </a:p>
          <a:p>
            <a:r>
              <a:rPr lang="en-US" dirty="0"/>
              <a:t>The laser lifetime proved unexpectedly short, so to prolong the mission, it was only turned on 60-90 days per year, repeating about 1/3 of its 91-day-repeat orbit</a:t>
            </a:r>
          </a:p>
          <a:p>
            <a:r>
              <a:rPr lang="en-US" dirty="0"/>
              <a:t>Time-varying laser power led to time-varying elevation biases that have never been adequately calibrated</a:t>
            </a:r>
          </a:p>
          <a:p>
            <a:r>
              <a:rPr lang="en-US" dirty="0"/>
              <a:t>Received power levels were low late in the mission, leading to lower precision.</a:t>
            </a:r>
          </a:p>
        </p:txBody>
      </p:sp>
      <p:pic>
        <p:nvPicPr>
          <p:cNvPr id="3074" name="Picture 2" descr="Schematic diagram of ICESat on a transect over the Arctic. ICESat uses a 1064 nm laser operating at 40 Hz to make measurements at 172-m intervals over ice, oceans, and land. ">
            <a:extLst>
              <a:ext uri="{FF2B5EF4-FFF2-40B4-BE49-F238E27FC236}">
                <a16:creationId xmlns:a16="http://schemas.microsoft.com/office/drawing/2014/main" id="{32A05627-7279-674A-B797-DD47B30F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33" y="144387"/>
            <a:ext cx="4126675" cy="33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F94ADC-8A31-BC42-B468-F656B8C9228A}"/>
              </a:ext>
            </a:extLst>
          </p:cNvPr>
          <p:cNvSpPr txBox="1"/>
          <p:nvPr/>
        </p:nvSpPr>
        <p:spPr>
          <a:xfrm>
            <a:off x="9743924" y="338966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Ron Kwok</a:t>
            </a:r>
          </a:p>
        </p:txBody>
      </p:sp>
    </p:spTree>
    <p:extLst>
      <p:ext uri="{BB962C8B-B14F-4D97-AF65-F5344CB8AC3E}">
        <p14:creationId xmlns:p14="http://schemas.microsoft.com/office/powerpoint/2010/main" val="365293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39" y="365125"/>
            <a:ext cx="120887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Great moments in ICESat-2 history 2:  First data over Antarctica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2278337"/>
            <a:ext cx="12192000" cy="4159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0233" y="6488668"/>
            <a:ext cx="632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data: posted 2018-10-03 by </a:t>
            </a:r>
            <a:r>
              <a:rPr lang="en-US" dirty="0" err="1"/>
              <a:t>Susheel</a:t>
            </a:r>
            <a:r>
              <a:rPr lang="en-US" dirty="0"/>
              <a:t> </a:t>
            </a:r>
            <a:r>
              <a:rPr lang="en-US" dirty="0" err="1"/>
              <a:t>Adusumilli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2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ATL03 and ATL03 over crevassed </a:t>
            </a:r>
            <a:r>
              <a:rPr lang="en-US" sz="4000"/>
              <a:t>glacier surfaces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018"/>
            <a:ext cx="12192000" cy="6172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25665" y="6710516"/>
            <a:ext cx="226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Nick </a:t>
            </a:r>
            <a:r>
              <a:rPr lang="en-US" dirty="0" err="1"/>
              <a:t>Holschuh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5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52" y="-144923"/>
            <a:ext cx="11901948" cy="1325563"/>
          </a:xfrm>
        </p:spPr>
        <p:txBody>
          <a:bodyPr>
            <a:normAutofit/>
          </a:bodyPr>
          <a:lstStyle/>
          <a:p>
            <a:r>
              <a:rPr lang="en-US" sz="2000" dirty="0"/>
              <a:t>Self-consistency checks: Crossovers in Antarctica (Credit: Johan </a:t>
            </a:r>
            <a:r>
              <a:rPr lang="en-US" sz="2000" dirty="0" err="1"/>
              <a:t>Nilson</a:t>
            </a:r>
            <a:r>
              <a:rPr lang="en-US" sz="20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546"/>
            <a:ext cx="4383683" cy="4188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47" y="752167"/>
            <a:ext cx="4951417" cy="584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110952"/>
            <a:ext cx="3744577" cy="6747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F6348-C842-9D49-8F25-A640016DAD4C}"/>
              </a:ext>
            </a:extLst>
          </p:cNvPr>
          <p:cNvSpPr txBox="1"/>
          <p:nvPr/>
        </p:nvSpPr>
        <p:spPr>
          <a:xfrm>
            <a:off x="161365" y="5530643"/>
            <a:ext cx="413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Per-segment ranging errors ~ 5cm</a:t>
            </a:r>
          </a:p>
          <a:p>
            <a:r>
              <a:rPr lang="en-US" dirty="0"/>
              <a:t>Geolocation errors ~6-10 m</a:t>
            </a:r>
          </a:p>
        </p:txBody>
      </p:sp>
    </p:spTree>
    <p:extLst>
      <p:ext uri="{BB962C8B-B14F-4D97-AF65-F5344CB8AC3E}">
        <p14:creationId xmlns:p14="http://schemas.microsoft.com/office/powerpoint/2010/main" val="8677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BFBD-2D50-E940-91B0-BE7BDAE9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600" y="198437"/>
            <a:ext cx="10515600" cy="1325563"/>
          </a:xfrm>
        </p:spPr>
        <p:txBody>
          <a:bodyPr/>
          <a:lstStyle/>
          <a:p>
            <a:r>
              <a:rPr lang="en-US" dirty="0"/>
              <a:t>Ground truth at 88 degrees S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06F7DB8-D935-8A40-AA35-1213F58E5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78" y="1524000"/>
            <a:ext cx="4306888" cy="430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B7FA8-0160-114C-9D19-EA9FE2A1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3" y="1524000"/>
            <a:ext cx="4234141" cy="4262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5947A-91C1-5343-9682-A7FC8FE18DBC}"/>
              </a:ext>
            </a:extLst>
          </p:cNvPr>
          <p:cNvSpPr txBox="1"/>
          <p:nvPr/>
        </p:nvSpPr>
        <p:spPr>
          <a:xfrm>
            <a:off x="1162577" y="6079066"/>
            <a:ext cx="48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traverse (image from NASA SVS)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A86DB-48EA-E945-96FC-C2BA76974307}"/>
              </a:ext>
            </a:extLst>
          </p:cNvPr>
          <p:cNvSpPr txBox="1"/>
          <p:nvPr/>
        </p:nvSpPr>
        <p:spPr>
          <a:xfrm>
            <a:off x="6750577" y="6079066"/>
            <a:ext cx="481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Airborne laser-altimetry data from ATM</a:t>
            </a:r>
          </a:p>
        </p:txBody>
      </p:sp>
    </p:spTree>
    <p:extLst>
      <p:ext uri="{BB962C8B-B14F-4D97-AF65-F5344CB8AC3E}">
        <p14:creationId xmlns:p14="http://schemas.microsoft.com/office/powerpoint/2010/main" val="319089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5657"/>
            <a:ext cx="12192000" cy="1489597"/>
          </a:xfrm>
        </p:spPr>
        <p:txBody>
          <a:bodyPr>
            <a:normAutofit/>
          </a:bodyPr>
          <a:lstStyle/>
          <a:p>
            <a:r>
              <a:rPr lang="en-US" sz="3600" dirty="0"/>
              <a:t>ATL06 relative calibration from ATM airborne laser altimetry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5666901"/>
            <a:ext cx="4164106" cy="1703575"/>
          </a:xfrm>
        </p:spPr>
        <p:txBody>
          <a:bodyPr>
            <a:normAutofit/>
          </a:bodyPr>
          <a:lstStyle/>
          <a:p>
            <a:r>
              <a:rPr lang="en-US" sz="2400" dirty="0"/>
              <a:t>Segment residuals: </a:t>
            </a:r>
          </a:p>
          <a:p>
            <a:pPr lvl="1"/>
            <a:r>
              <a:rPr lang="en-US" sz="2000" dirty="0"/>
              <a:t>Error per segment is 6-7 cm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56839"/>
            <a:ext cx="3855550" cy="46013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64" y="1029946"/>
            <a:ext cx="3686050" cy="460137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272430" y="5640006"/>
            <a:ext cx="4164106" cy="17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Orbit-median residuals:</a:t>
            </a:r>
          </a:p>
          <a:p>
            <a:pPr lvl="1"/>
            <a:r>
              <a:rPr lang="en-US" sz="2000" dirty="0"/>
              <a:t>Error per orbit (averaged over segments) is 3-4 cm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382" y="1066498"/>
            <a:ext cx="3696127" cy="4526992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8136965" y="5601906"/>
            <a:ext cx="4164106" cy="170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Orbit-median trends</a:t>
            </a:r>
          </a:p>
          <a:p>
            <a:pPr lvl="1"/>
            <a:r>
              <a:rPr lang="en-US" sz="2000" dirty="0"/>
              <a:t>Drift in height biases is 0.3-0.5 mm/day </a:t>
            </a:r>
          </a:p>
        </p:txBody>
      </p:sp>
    </p:spTree>
    <p:extLst>
      <p:ext uri="{BB962C8B-B14F-4D97-AF65-F5344CB8AC3E}">
        <p14:creationId xmlns:p14="http://schemas.microsoft.com/office/powerpoint/2010/main" val="1836007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B3505F-5517-F046-AC51-3DA6E40D22CD}"/>
              </a:ext>
            </a:extLst>
          </p:cNvPr>
          <p:cNvSpPr/>
          <p:nvPr/>
        </p:nvSpPr>
        <p:spPr>
          <a:xfrm>
            <a:off x="943653" y="731601"/>
            <a:ext cx="796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ICESat-2 (</a:t>
            </a:r>
            <a:r>
              <a:rPr lang="en-US" b="1" i="1" dirty="0"/>
              <a:t>ATL03</a:t>
            </a:r>
            <a:r>
              <a:rPr lang="en-US" i="1" dirty="0"/>
              <a:t>, rel209,  14 Oct – 3 Feb) vs GPS data: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9D33F-69DF-DB46-A020-B3C7C85D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247" y="2711106"/>
            <a:ext cx="3223151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2FE5D-EFBD-024A-BB1D-E67AC33B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80" y="4702291"/>
            <a:ext cx="2313085" cy="1600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ADAF4F-5547-9C4C-911A-C1380B9B57ED}"/>
              </a:ext>
            </a:extLst>
          </p:cNvPr>
          <p:cNvSpPr/>
          <p:nvPr/>
        </p:nvSpPr>
        <p:spPr>
          <a:xfrm>
            <a:off x="8004782" y="1159484"/>
            <a:ext cx="346808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ATLAS Spot:</a:t>
            </a:r>
          </a:p>
          <a:p>
            <a:r>
              <a:rPr lang="en-US" sz="1200" i="1" dirty="0"/>
              <a:t>1) Launched in +x orientation (</a:t>
            </a:r>
            <a:r>
              <a:rPr lang="en-US" sz="1200" i="1" dirty="0" err="1"/>
              <a:t>sc_orient</a:t>
            </a:r>
            <a:r>
              <a:rPr lang="en-US" sz="1200" i="1" dirty="0"/>
              <a:t> == 1); </a:t>
            </a:r>
          </a:p>
          <a:p>
            <a:r>
              <a:rPr lang="en-US" sz="1200" i="1" dirty="0"/>
              <a:t>TEP spots are 2R and 3R.  </a:t>
            </a:r>
          </a:p>
          <a:p>
            <a:r>
              <a:rPr lang="en-US" sz="1200" i="1" dirty="0"/>
              <a:t>2) Post yaw flip, -x orientation (</a:t>
            </a:r>
            <a:r>
              <a:rPr lang="en-US" sz="1200" i="1" dirty="0" err="1"/>
              <a:t>sc_orient</a:t>
            </a:r>
            <a:r>
              <a:rPr lang="en-US" sz="1200" i="1" dirty="0"/>
              <a:t> == 0);</a:t>
            </a:r>
          </a:p>
          <a:p>
            <a:r>
              <a:rPr lang="en-US" sz="1200" i="1" dirty="0"/>
              <a:t>TEP spots are 1L and 2L.</a:t>
            </a:r>
          </a:p>
          <a:p>
            <a:r>
              <a:rPr lang="en-US" sz="1200" i="1" dirty="0"/>
              <a:t>3) For mapping, TEP ATLAS Spots are 1 and 3.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22554-BFCC-0C4B-8111-F0080AFA61D4}"/>
              </a:ext>
            </a:extLst>
          </p:cNvPr>
          <p:cNvSpPr/>
          <p:nvPr/>
        </p:nvSpPr>
        <p:spPr>
          <a:xfrm>
            <a:off x="7893853" y="945932"/>
            <a:ext cx="3689937" cy="5580993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3C188-D409-F244-9F79-9FD9085AFA7A}"/>
              </a:ext>
            </a:extLst>
          </p:cNvPr>
          <p:cNvSpPr txBox="1"/>
          <p:nvPr/>
        </p:nvSpPr>
        <p:spPr>
          <a:xfrm>
            <a:off x="137736" y="0"/>
            <a:ext cx="12054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ICESat-2 absolute calibration from </a:t>
            </a:r>
            <a:r>
              <a:rPr lang="en-US" sz="4000" dirty="0" err="1"/>
              <a:t>Polehole</a:t>
            </a:r>
            <a:r>
              <a:rPr lang="en-US" sz="4000" dirty="0"/>
              <a:t> Traverse GPS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F685C1-FB7E-4647-BA32-6767DBB24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70906"/>
              </p:ext>
            </p:extLst>
          </p:nvPr>
        </p:nvGraphicFramePr>
        <p:xfrm>
          <a:off x="1058189" y="4175760"/>
          <a:ext cx="484934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448">
                  <a:extLst>
                    <a:ext uri="{9D8B030D-6E8A-4147-A177-3AD203B41FA5}">
                      <a16:colId xmlns:a16="http://schemas.microsoft.com/office/drawing/2014/main" val="3733793032"/>
                    </a:ext>
                  </a:extLst>
                </a:gridCol>
                <a:gridCol w="1616448">
                  <a:extLst>
                    <a:ext uri="{9D8B030D-6E8A-4147-A177-3AD203B41FA5}">
                      <a16:colId xmlns:a16="http://schemas.microsoft.com/office/drawing/2014/main" val="2191692899"/>
                    </a:ext>
                  </a:extLst>
                </a:gridCol>
                <a:gridCol w="1616448">
                  <a:extLst>
                    <a:ext uri="{9D8B030D-6E8A-4147-A177-3AD203B41FA5}">
                      <a16:colId xmlns:a16="http://schemas.microsoft.com/office/drawing/2014/main" val="1213807991"/>
                    </a:ext>
                  </a:extLst>
                </a:gridCol>
              </a:tblGrid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Bias (</a:t>
                      </a:r>
                      <a:r>
                        <a:rPr lang="en-US" sz="1600" dirty="0" err="1"/>
                        <a:t>std</a:t>
                      </a:r>
                      <a:r>
                        <a:rPr lang="en-US" sz="1600" dirty="0"/>
                        <a:t>),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35099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-4.4 (9.8)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93426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-1.3 (8.6)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85934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+0.6  (9.6)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83112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+0.7 (9.4)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65456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+1.4 (9.0)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646913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+1.6 (10.3)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23344"/>
                  </a:ext>
                </a:extLst>
              </a:tr>
              <a:tr h="306952">
                <a:tc>
                  <a:txBody>
                    <a:bodyPr/>
                    <a:lstStyle/>
                    <a:p>
                      <a:r>
                        <a:rPr lang="en-US" sz="1600" dirty="0"/>
                        <a:t>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+0.4  SE=0.68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16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9D1E1D-FCCC-7840-BD8C-35C097975963}"/>
              </a:ext>
            </a:extLst>
          </p:cNvPr>
          <p:cNvSpPr txBox="1"/>
          <p:nvPr/>
        </p:nvSpPr>
        <p:spPr>
          <a:xfrm>
            <a:off x="860027" y="3813149"/>
            <a:ext cx="730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ICESat-2 (</a:t>
            </a:r>
            <a:r>
              <a:rPr lang="en-US" b="1" i="1" dirty="0"/>
              <a:t>ATL06</a:t>
            </a:r>
            <a:r>
              <a:rPr lang="en-US" i="1" dirty="0"/>
              <a:t>, rel001, 14 Oct – 1 Feb) vs GPS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6BEDF9-19BD-EA4C-AD35-8473905E1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88389"/>
              </p:ext>
            </p:extLst>
          </p:nvPr>
        </p:nvGraphicFramePr>
        <p:xfrm>
          <a:off x="1096276" y="1051457"/>
          <a:ext cx="4845123" cy="271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041">
                  <a:extLst>
                    <a:ext uri="{9D8B030D-6E8A-4147-A177-3AD203B41FA5}">
                      <a16:colId xmlns:a16="http://schemas.microsoft.com/office/drawing/2014/main" val="1529329703"/>
                    </a:ext>
                  </a:extLst>
                </a:gridCol>
                <a:gridCol w="1615041">
                  <a:extLst>
                    <a:ext uri="{9D8B030D-6E8A-4147-A177-3AD203B41FA5}">
                      <a16:colId xmlns:a16="http://schemas.microsoft.com/office/drawing/2014/main" val="2147318776"/>
                    </a:ext>
                  </a:extLst>
                </a:gridCol>
                <a:gridCol w="1615041">
                  <a:extLst>
                    <a:ext uri="{9D8B030D-6E8A-4147-A177-3AD203B41FA5}">
                      <a16:colId xmlns:a16="http://schemas.microsoft.com/office/drawing/2014/main" val="3026884598"/>
                    </a:ext>
                  </a:extLst>
                </a:gridCol>
              </a:tblGrid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Bias (</a:t>
                      </a:r>
                      <a:r>
                        <a:rPr lang="en-US" sz="1600" dirty="0" err="1"/>
                        <a:t>std</a:t>
                      </a:r>
                      <a:r>
                        <a:rPr lang="en-US" sz="1600" dirty="0"/>
                        <a:t>),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67830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+1.2 (9.0)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921881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+2.5 (7.1)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053621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+3.0 (7.8)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73730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+3.2 (8.4)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250662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+5.7 (10.1)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89138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+6.1 (9.1)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56898"/>
                  </a:ext>
                </a:extLst>
              </a:tr>
              <a:tr h="339308">
                <a:tc>
                  <a:txBody>
                    <a:bodyPr/>
                    <a:lstStyle/>
                    <a:p>
                      <a:r>
                        <a:rPr lang="en-US" sz="1600" dirty="0"/>
                        <a:t>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+3.8, SE=0.79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3111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9E8A544-454A-1744-AAD7-8BBA2073D743}"/>
              </a:ext>
            </a:extLst>
          </p:cNvPr>
          <p:cNvSpPr txBox="1"/>
          <p:nvPr/>
        </p:nvSpPr>
        <p:spPr>
          <a:xfrm>
            <a:off x="7914377" y="6478109"/>
            <a:ext cx="565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 (</a:t>
            </a:r>
            <a:r>
              <a:rPr lang="en-US" dirty="0" err="1"/>
              <a:t>data+figure</a:t>
            </a:r>
            <a:r>
              <a:rPr lang="en-US" dirty="0"/>
              <a:t>) : Kelly Brunt</a:t>
            </a:r>
          </a:p>
        </p:txBody>
      </p:sp>
    </p:spTree>
    <p:extLst>
      <p:ext uri="{BB962C8B-B14F-4D97-AF65-F5344CB8AC3E}">
        <p14:creationId xmlns:p14="http://schemas.microsoft.com/office/powerpoint/2010/main" val="205198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2EC4-52B5-4F4D-9BB2-E0642AD3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What about those asterisks?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D906-D4F1-8549-BCAF-6EFDA2E2C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7" y="1325563"/>
            <a:ext cx="6925733" cy="54017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the first two cycles of operations, there was a software problem with the star trackers.  ICESat-2 pointed 1-2 km away from the RGT</a:t>
            </a:r>
          </a:p>
          <a:p>
            <a:r>
              <a:rPr lang="en-US" dirty="0"/>
              <a:t>The problem was fixed in mid March, and the old data have been reprocessed with corrected pointing.  Geolocation and vertical accuracy are better than required.</a:t>
            </a:r>
          </a:p>
          <a:p>
            <a:r>
              <a:rPr lang="en-US" dirty="0"/>
              <a:t>…But: we only started making repeat-track measurements in March.</a:t>
            </a:r>
          </a:p>
          <a:p>
            <a:pPr lvl="1"/>
            <a:r>
              <a:rPr lang="en-US" dirty="0"/>
              <a:t>Mission cycle 3 is being measured on the RGTs.  </a:t>
            </a:r>
          </a:p>
          <a:p>
            <a:pPr lvl="1"/>
            <a:r>
              <a:rPr lang="en-US" dirty="0"/>
              <a:t>The two previous cycles are offset significantly</a:t>
            </a:r>
          </a:p>
          <a:p>
            <a:pPr lvl="1"/>
            <a:r>
              <a:rPr lang="en-US" dirty="0"/>
              <a:t>We can start making repeat-track-difference calculations when cycle 3 is processed, late this summer.</a:t>
            </a:r>
          </a:p>
          <a:p>
            <a:r>
              <a:rPr lang="en-US" dirty="0"/>
              <a:t>The first two cycles provide better-than-expected resolution for comparisons with ICESat-1 and </a:t>
            </a:r>
            <a:r>
              <a:rPr lang="en-US" dirty="0" err="1"/>
              <a:t>IceBridge</a:t>
            </a:r>
            <a:r>
              <a:rPr lang="en-US" dirty="0"/>
              <a:t>, and for DEM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4633D-5C12-3546-8C68-50D2FB98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576917"/>
            <a:ext cx="513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0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84300"/>
            <a:ext cx="10515600" cy="5072063"/>
          </a:xfrm>
        </p:spPr>
        <p:txBody>
          <a:bodyPr/>
          <a:lstStyle/>
          <a:p>
            <a:r>
              <a:rPr lang="en-US" dirty="0"/>
              <a:t>The ICESat-2 webpage (https://icesat-2.gsfc.nasa.gov):</a:t>
            </a:r>
          </a:p>
          <a:p>
            <a:pPr lvl="1"/>
            <a:r>
              <a:rPr lang="en-US" dirty="0"/>
              <a:t>Links to the Algorithm </a:t>
            </a:r>
            <a:r>
              <a:rPr lang="en-US" dirty="0" err="1"/>
              <a:t>Theotretical</a:t>
            </a:r>
            <a:r>
              <a:rPr lang="en-US" dirty="0"/>
              <a:t> Basis Documents:</a:t>
            </a:r>
          </a:p>
          <a:p>
            <a:pPr lvl="1"/>
            <a:r>
              <a:rPr lang="en-US" dirty="0"/>
              <a:t>KMLs of ground-track locations (under Tech Specs)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NSIDC landing page (https://</a:t>
            </a:r>
            <a:r>
              <a:rPr lang="en-US" dirty="0" err="1"/>
              <a:t>nsidc.org</a:t>
            </a:r>
            <a:r>
              <a:rPr lang="en-US" dirty="0"/>
              <a:t>/data/icesat-2):</a:t>
            </a:r>
          </a:p>
          <a:p>
            <a:pPr lvl="1"/>
            <a:r>
              <a:rPr lang="en-US" dirty="0"/>
              <a:t>Product format descriptions</a:t>
            </a:r>
          </a:p>
          <a:p>
            <a:pPr lvl="1"/>
            <a:r>
              <a:rPr lang="en-US" dirty="0"/>
              <a:t>Data file naming conventions</a:t>
            </a:r>
          </a:p>
          <a:p>
            <a:pPr lvl="1"/>
            <a:r>
              <a:rPr lang="en-US" dirty="0"/>
              <a:t>News on data releases</a:t>
            </a:r>
          </a:p>
          <a:p>
            <a:pPr lvl="1"/>
            <a:r>
              <a:rPr lang="en-US" dirty="0"/>
              <a:t>Known issue descriptions</a:t>
            </a:r>
          </a:p>
          <a:p>
            <a:pPr lvl="1"/>
            <a:r>
              <a:rPr lang="en-US" dirty="0"/>
              <a:t>Data(!)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learn more: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50" y="1333500"/>
            <a:ext cx="4547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0"/>
            <a:ext cx="10515600" cy="1325563"/>
          </a:xfrm>
        </p:spPr>
        <p:txBody>
          <a:bodyPr/>
          <a:lstStyle/>
          <a:p>
            <a:r>
              <a:rPr lang="en-US" dirty="0"/>
              <a:t>Can we see ICESat-2 during the </a:t>
            </a:r>
            <a:r>
              <a:rPr lang="en-US" dirty="0" err="1"/>
              <a:t>hackweek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" y="1470025"/>
            <a:ext cx="7581900" cy="4351338"/>
          </a:xfrm>
        </p:spPr>
        <p:txBody>
          <a:bodyPr/>
          <a:lstStyle/>
          <a:p>
            <a:r>
              <a:rPr lang="en-US" dirty="0"/>
              <a:t>Probably not: Passes over western Washington are at ~11:40 GMT, or ~4:40 AM PDT.  Sunrise is ~5:10 AM</a:t>
            </a:r>
          </a:p>
          <a:p>
            <a:r>
              <a:rPr lang="en-US" dirty="0"/>
              <a:t>If you want to try, the best place is probably on Highway 202 just outside Snoqualmie, WA, Thursday morning.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577" y="965200"/>
            <a:ext cx="3476466" cy="589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3765818"/>
            <a:ext cx="3308350" cy="28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8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7272"/>
          </a:xfrm>
        </p:spPr>
        <p:txBody>
          <a:bodyPr>
            <a:normAutofit/>
          </a:bodyPr>
          <a:lstStyle/>
          <a:p>
            <a:r>
              <a:rPr lang="en-US" sz="4000" dirty="0"/>
              <a:t>Problems with ICESat-1 </a:t>
            </a:r>
            <a:r>
              <a:rPr lang="is-IS" sz="4000" dirty="0"/>
              <a:t>… and their solutions with ICESat-2</a:t>
            </a:r>
            <a:endParaRPr lang="en-US" sz="4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52521" y="647273"/>
          <a:ext cx="10235344" cy="605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7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ICESat-1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ICESat-2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</a:t>
                      </a:r>
                      <a:r>
                        <a:rPr lang="en-US" baseline="0" dirty="0"/>
                        <a:t> laser lifetime: Coarse temporal 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operation</a:t>
                      </a:r>
                      <a:r>
                        <a:rPr lang="en-US" baseline="0" dirty="0"/>
                        <a:t> made possible by </a:t>
                      </a:r>
                      <a:r>
                        <a:rPr lang="en-US" dirty="0"/>
                        <a:t>Low-</a:t>
                      </a:r>
                      <a:r>
                        <a:rPr lang="en-US" baseline="0" dirty="0"/>
                        <a:t> per-pulse energy</a:t>
                      </a:r>
                    </a:p>
                    <a:p>
                      <a:r>
                        <a:rPr lang="en-US" baseline="0" dirty="0"/>
                        <a:t>Better temporal sampling due to wide beam separation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Coarse spatial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Six-beam configuration,</a:t>
                      </a:r>
                      <a:r>
                        <a:rPr lang="en-US" baseline="0" dirty="0"/>
                        <a:t> basin-scale measurement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Cross-track</a:t>
                      </a:r>
                      <a:r>
                        <a:rPr lang="en-US" baseline="0" dirty="0"/>
                        <a:t> slope / elevation change ambiguity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Beam pair repeat measurements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Time-varying</a:t>
                      </a:r>
                      <a:r>
                        <a:rPr lang="en-US" baseline="0" dirty="0"/>
                        <a:t> instrumental 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Monitoring using well-characterized targets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Transmit-pulse-power-driven instrumental 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Adjustable transmit power to maintain consistent </a:t>
                      </a:r>
                      <a:r>
                        <a:rPr lang="en-US" dirty="0" err="1"/>
                        <a:t>Tx</a:t>
                      </a:r>
                      <a:r>
                        <a:rPr lang="en-US" dirty="0"/>
                        <a:t>/Rx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Transmit-pulse-shape-driven instrumental 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Monitoring</a:t>
                      </a:r>
                      <a:r>
                        <a:rPr lang="en-US" baseline="0" dirty="0"/>
                        <a:t> of transmit-pulse shape</a:t>
                      </a:r>
                    </a:p>
                    <a:p>
                      <a:r>
                        <a:rPr lang="en-US" baseline="0" dirty="0"/>
                        <a:t>Explicit treatment of pulse-shape effects in land-ice products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Forward-scattering (cloud/blowing</a:t>
                      </a:r>
                      <a:r>
                        <a:rPr lang="en-US" baseline="0" dirty="0"/>
                        <a:t> snow)</a:t>
                      </a:r>
                      <a:r>
                        <a:rPr lang="en-US" dirty="0"/>
                        <a:t> biases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receiver field of</a:t>
                      </a:r>
                      <a:r>
                        <a:rPr lang="en-US" baseline="0" dirty="0"/>
                        <a:t> view / active beam steering</a:t>
                      </a:r>
                    </a:p>
                    <a:p>
                      <a:r>
                        <a:rPr lang="en-US" baseline="0" dirty="0"/>
                        <a:t>Small grain-size dependence of green reflectance lets surface reflectance map cloud properties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 mission duration (2003-09)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should be intercomparable with ICEsat-1 (2003-21?)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13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esat2-HQprint.tiff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0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 descr="slopefi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916" y="1059917"/>
            <a:ext cx="7373328" cy="5529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0746" y="228921"/>
            <a:ext cx="5928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Ice sheets:</a:t>
            </a:r>
          </a:p>
          <a:p>
            <a:r>
              <a:rPr lang="en-US" sz="2400" b="1" dirty="0">
                <a:solidFill>
                  <a:srgbClr val="FFFF00"/>
                </a:solidFill>
              </a:rPr>
              <a:t>Cross-track slope recovery via pairs of beams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1312" y="5524500"/>
            <a:ext cx="6347189" cy="13335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91-day repeat orbit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Pointing control requirement: 45 </a:t>
            </a:r>
            <a:r>
              <a:rPr lang="en-US" dirty="0" err="1">
                <a:solidFill>
                  <a:srgbClr val="0000FF"/>
                </a:solidFill>
              </a:rPr>
              <a:t>m</a:t>
            </a:r>
            <a:endParaRPr lang="en-US" dirty="0">
              <a:solidFill>
                <a:srgbClr val="0000FF"/>
              </a:solidFill>
            </a:endParaRPr>
          </a:p>
          <a:p>
            <a:pPr algn="ctr"/>
            <a:r>
              <a:rPr lang="en-US" dirty="0">
                <a:solidFill>
                  <a:srgbClr val="0000FF"/>
                </a:solidFill>
              </a:rPr>
              <a:t>Pointing knowledge requirement: 6.5 </a:t>
            </a:r>
            <a:r>
              <a:rPr lang="en-US" dirty="0" err="1">
                <a:solidFill>
                  <a:srgbClr val="0000FF"/>
                </a:solidFill>
              </a:rPr>
              <a:t>m</a:t>
            </a:r>
            <a:endParaRPr lang="en-US" dirty="0">
              <a:solidFill>
                <a:srgbClr val="0000FF"/>
              </a:solidFill>
            </a:endParaRPr>
          </a:p>
          <a:p>
            <a:pPr algn="ctr"/>
            <a:r>
              <a:rPr lang="en-US" dirty="0">
                <a:solidFill>
                  <a:srgbClr val="0000FF"/>
                </a:solidFill>
              </a:rPr>
              <a:t>Bias monitoring requirement: 0.2 cm/yr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9336" y="6585150"/>
            <a:ext cx="34726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Slide from Thorsten Markus/ May 2018 GSFC update  </a:t>
            </a:r>
          </a:p>
        </p:txBody>
      </p:sp>
    </p:spTree>
    <p:extLst>
      <p:ext uri="{BB962C8B-B14F-4D97-AF65-F5344CB8AC3E}">
        <p14:creationId xmlns:p14="http://schemas.microsoft.com/office/powerpoint/2010/main" val="95796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85" y="-186598"/>
            <a:ext cx="10515600" cy="1325563"/>
          </a:xfrm>
        </p:spPr>
        <p:txBody>
          <a:bodyPr/>
          <a:lstStyle/>
          <a:p>
            <a:r>
              <a:rPr lang="en-US" dirty="0"/>
              <a:t>Cloud-scattering effects on surface returns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09" y="1325562"/>
            <a:ext cx="5305746" cy="54451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Cloud particles scatter light mostly in the forward direction</a:t>
            </a:r>
          </a:p>
          <a:p>
            <a:endParaRPr lang="en-US" dirty="0"/>
          </a:p>
          <a:p>
            <a:r>
              <a:rPr lang="en-US" dirty="0"/>
              <a:t>Scattered photons that are detected by the satellite have taken longer paths / are delayed</a:t>
            </a:r>
          </a:p>
          <a:p>
            <a:endParaRPr lang="en-US" dirty="0"/>
          </a:p>
          <a:p>
            <a:r>
              <a:rPr lang="en-US" dirty="0"/>
              <a:t>Wider optical fields of view allow detection of more scattered photons </a:t>
            </a:r>
          </a:p>
          <a:p>
            <a:pPr lvl="1"/>
            <a:r>
              <a:rPr lang="en-US" dirty="0"/>
              <a:t>Narrower FOVs reduce forward-scattering biases</a:t>
            </a:r>
          </a:p>
          <a:p>
            <a:pPr lvl="1"/>
            <a:endParaRPr lang="en-US" dirty="0"/>
          </a:p>
          <a:p>
            <a:r>
              <a:rPr lang="en-US" dirty="0"/>
              <a:t>Mean centroid delay scales with:</a:t>
            </a:r>
          </a:p>
          <a:p>
            <a:pPr lvl="1"/>
            <a:r>
              <a:rPr lang="en-US" dirty="0"/>
              <a:t>Receiver FOV</a:t>
            </a:r>
          </a:p>
          <a:p>
            <a:pPr lvl="1"/>
            <a:r>
              <a:rPr lang="en-US" dirty="0"/>
              <a:t>Cloud optical depth</a:t>
            </a:r>
          </a:p>
          <a:p>
            <a:pPr lvl="1"/>
            <a:endParaRPr lang="en-US" dirty="0"/>
          </a:p>
          <a:p>
            <a:r>
              <a:rPr lang="en-US" dirty="0"/>
              <a:t>Clouds can be detected by: </a:t>
            </a:r>
          </a:p>
          <a:p>
            <a:pPr lvl="1"/>
            <a:r>
              <a:rPr lang="en-US" dirty="0"/>
              <a:t>LIDAR returns (nighttime only)</a:t>
            </a:r>
          </a:p>
          <a:p>
            <a:pPr lvl="1"/>
            <a:r>
              <a:rPr lang="en-US" dirty="0"/>
              <a:t>Reduction in apparent surface reflectance (day or night)</a:t>
            </a:r>
          </a:p>
          <a:p>
            <a:pPr lvl="1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37" y="4274048"/>
            <a:ext cx="3179217" cy="232689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6082301" y="1168552"/>
            <a:ext cx="4746661" cy="3105497"/>
            <a:chOff x="6082301" y="1168552"/>
            <a:chExt cx="5609690" cy="3511756"/>
          </a:xfrm>
        </p:grpSpPr>
        <p:grpSp>
          <p:nvGrpSpPr>
            <p:cNvPr id="25" name="Group 24"/>
            <p:cNvGrpSpPr/>
            <p:nvPr/>
          </p:nvGrpSpPr>
          <p:grpSpPr>
            <a:xfrm>
              <a:off x="6082301" y="1168552"/>
              <a:ext cx="5609690" cy="3511756"/>
              <a:chOff x="6927760" y="1305659"/>
              <a:chExt cx="3587840" cy="4638370"/>
            </a:xfrm>
          </p:grpSpPr>
          <p:sp>
            <p:nvSpPr>
              <p:cNvPr id="4" name="Cloud 3"/>
              <p:cNvSpPr/>
              <p:nvPr/>
            </p:nvSpPr>
            <p:spPr>
              <a:xfrm>
                <a:off x="7408025" y="3953296"/>
                <a:ext cx="2678545" cy="721447"/>
              </a:xfrm>
              <a:prstGeom prst="cloud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rapezoid 5"/>
              <p:cNvSpPr/>
              <p:nvPr/>
            </p:nvSpPr>
            <p:spPr>
              <a:xfrm>
                <a:off x="6927760" y="4896065"/>
                <a:ext cx="3587840" cy="1047964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449799" y="5034766"/>
                <a:ext cx="2523214" cy="77056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193639" y="5250094"/>
                <a:ext cx="1031589" cy="26798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694663" y="1305659"/>
                <a:ext cx="30823" cy="29884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endCxn id="8" idx="5"/>
              </p:cNvCxnSpPr>
              <p:nvPr/>
            </p:nvCxnSpPr>
            <p:spPr>
              <a:xfrm>
                <a:off x="8721680" y="4294115"/>
                <a:ext cx="352475" cy="118471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9083102" y="1540891"/>
                <a:ext cx="1327" cy="39066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721680" y="4314019"/>
                <a:ext cx="820696" cy="11648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9541049" y="1538635"/>
                <a:ext cx="1327" cy="39066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16200000">
                <a:off x="7310798" y="2479432"/>
                <a:ext cx="2553127" cy="255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Transmitted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16200000">
              <a:off x="8350892" y="2089437"/>
              <a:ext cx="193299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Detected  </a:t>
              </a:r>
              <a:r>
                <a:rPr lang="en-US" sz="1600"/>
                <a:t>(both)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9178239" y="2012706"/>
              <a:ext cx="1932998" cy="691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Detected </a:t>
              </a:r>
            </a:p>
            <a:p>
              <a:pPr algn="ctr"/>
              <a:r>
                <a:rPr lang="en-US" sz="1600" dirty="0"/>
                <a:t> (wide FOV only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55565" y="4088657"/>
              <a:ext cx="1440156" cy="34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Wide FOV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67067" y="4058526"/>
              <a:ext cx="1440156" cy="348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Narrow </a:t>
              </a:r>
              <a:r>
                <a:rPr lang="en-US" sz="1400" dirty="0"/>
                <a:t>FOV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200"/>
          <a:stretch/>
        </p:blipFill>
        <p:spPr>
          <a:xfrm>
            <a:off x="8819685" y="4285568"/>
            <a:ext cx="2741864" cy="230385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082301" y="6600942"/>
            <a:ext cx="2568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Spinhirne</a:t>
            </a:r>
            <a:r>
              <a:rPr lang="en-US" sz="1050" dirty="0"/>
              <a:t> et al, 2000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23893" y="6639864"/>
            <a:ext cx="2568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Yang et al, 2013</a:t>
            </a:r>
          </a:p>
        </p:txBody>
      </p:sp>
    </p:spTree>
    <p:extLst>
      <p:ext uri="{BB962C8B-B14F-4D97-AF65-F5344CB8AC3E}">
        <p14:creationId xmlns:p14="http://schemas.microsoft.com/office/powerpoint/2010/main" val="5306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>
            <a:endCxn id="8" idx="0"/>
          </p:cNvCxnSpPr>
          <p:nvPr/>
        </p:nvCxnSpPr>
        <p:spPr>
          <a:xfrm>
            <a:off x="9668015" y="261407"/>
            <a:ext cx="496213" cy="564967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8630"/>
            <a:ext cx="10515600" cy="856933"/>
          </a:xfrm>
        </p:spPr>
        <p:txBody>
          <a:bodyPr/>
          <a:lstStyle/>
          <a:p>
            <a:r>
              <a:rPr lang="en-US" dirty="0"/>
              <a:t>ICESat-2 repeat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2"/>
            <a:ext cx="7898296" cy="5532437"/>
          </a:xfrm>
        </p:spPr>
        <p:txBody>
          <a:bodyPr/>
          <a:lstStyle/>
          <a:p>
            <a:r>
              <a:rPr lang="en-US" dirty="0"/>
              <a:t>ICESat-2’s ground track design is meant to measure exact repeats over glaciers with the maximum spatial and temporal resolution</a:t>
            </a:r>
          </a:p>
          <a:p>
            <a:r>
              <a:rPr lang="en-US" dirty="0"/>
              <a:t>91-day repeat orbit gives measurements per season for each ground track</a:t>
            </a:r>
          </a:p>
          <a:p>
            <a:r>
              <a:rPr lang="en-US" dirty="0"/>
              <a:t>Nadir tracks are spaced every ~9 km at 72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  <a:p>
            <a:r>
              <a:rPr lang="en-US" dirty="0"/>
              <a:t>Beam pairs extend 3 km on either side of the nadir track</a:t>
            </a:r>
          </a:p>
          <a:p>
            <a:r>
              <a:rPr lang="en-US" dirty="0"/>
              <a:t>Gaps between adjacent beam pairs &lt; 3km</a:t>
            </a:r>
          </a:p>
          <a:p>
            <a:r>
              <a:rPr lang="en-US" dirty="0"/>
              <a:t>Each beam pair measures surface slope, allows correction for cross-track slopes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979144" y="582553"/>
            <a:ext cx="1732026" cy="320152"/>
            <a:chOff x="8931965" y="1275817"/>
            <a:chExt cx="2604311" cy="639208"/>
          </a:xfrm>
        </p:grpSpPr>
        <p:sp>
          <p:nvSpPr>
            <p:cNvPr id="11" name="Parallelogram 10"/>
            <p:cNvSpPr/>
            <p:nvPr/>
          </p:nvSpPr>
          <p:spPr>
            <a:xfrm rot="10084767">
              <a:off x="9886132" y="1275817"/>
              <a:ext cx="1650144" cy="298088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 rot="10800000">
              <a:off x="9437784" y="1318850"/>
              <a:ext cx="564294" cy="596175"/>
            </a:xfrm>
            <a:prstGeom prst="cub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 rot="10800000">
              <a:off x="8931965" y="1325562"/>
              <a:ext cx="556592" cy="582751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5494" y="3163516"/>
            <a:ext cx="3961981" cy="1487362"/>
            <a:chOff x="8245494" y="3730444"/>
            <a:chExt cx="3961981" cy="148736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9718993" y="3751164"/>
              <a:ext cx="1023191" cy="1404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245494" y="3812947"/>
              <a:ext cx="1023191" cy="1404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1184284" y="3730444"/>
              <a:ext cx="1023191" cy="1404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 rot="19722218">
              <a:off x="8611381" y="3989779"/>
              <a:ext cx="1214247" cy="215443"/>
              <a:chOff x="9478654" y="5510619"/>
              <a:chExt cx="1287199" cy="104323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9478654" y="5568696"/>
                <a:ext cx="1287199" cy="91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9911300" y="5510619"/>
                <a:ext cx="396337" cy="10432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/>
                  <a:t>9 km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0001935" y="918843"/>
            <a:ext cx="347377" cy="2749799"/>
            <a:chOff x="10001935" y="1485771"/>
            <a:chExt cx="347377" cy="2749799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10001935" y="1489132"/>
              <a:ext cx="347377" cy="274643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074509" y="1485771"/>
              <a:ext cx="274803" cy="268884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805141" y="909172"/>
            <a:ext cx="4860170" cy="3741706"/>
            <a:chOff x="7805141" y="1476100"/>
            <a:chExt cx="4860170" cy="3741706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9212727" y="3757876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236982" y="3764072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708709" y="3812947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805141" y="3812947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642120" y="3730444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748234" y="3730444"/>
              <a:ext cx="1023191" cy="14048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 rot="19539188">
              <a:off x="9709635" y="4523791"/>
              <a:ext cx="779599" cy="225377"/>
              <a:chOff x="8875638" y="5905244"/>
              <a:chExt cx="788300" cy="215443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rot="1631172" flipV="1">
                <a:off x="8875638" y="5980575"/>
                <a:ext cx="198119" cy="824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9136636" y="5905244"/>
                <a:ext cx="406918" cy="21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000" dirty="0"/>
                  <a:t>3</a:t>
                </a:r>
                <a:r>
                  <a:rPr lang="en-US" sz="1400" dirty="0"/>
                  <a:t> </a:t>
                </a:r>
                <a:r>
                  <a:rPr lang="en-US" sz="1100" dirty="0"/>
                  <a:t>km</a:t>
                </a:r>
                <a:endParaRPr lang="en-US" sz="1400" dirty="0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9479017" y="6033328"/>
                <a:ext cx="18492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9559139" y="1476100"/>
              <a:ext cx="952086" cy="2816821"/>
              <a:chOff x="9559139" y="1476100"/>
              <a:chExt cx="952086" cy="281682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559139" y="1485771"/>
                <a:ext cx="782561" cy="2807150"/>
                <a:chOff x="9559139" y="1485771"/>
                <a:chExt cx="782561" cy="2807150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 flipH="1">
                  <a:off x="9559139" y="1485771"/>
                  <a:ext cx="782561" cy="280715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H="1">
                  <a:off x="9629570" y="1485771"/>
                  <a:ext cx="712130" cy="2786554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10347750" y="1476100"/>
                <a:ext cx="163475" cy="2648092"/>
                <a:chOff x="10347750" y="1476100"/>
                <a:chExt cx="163475" cy="2648092"/>
              </a:xfrm>
            </p:grpSpPr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0347750" y="1489132"/>
                  <a:ext cx="90985" cy="263506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0353800" y="1476100"/>
                  <a:ext cx="157425" cy="260872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" name="Straight Connector 20"/>
          <p:cNvCxnSpPr/>
          <p:nvPr/>
        </p:nvCxnSpPr>
        <p:spPr>
          <a:xfrm flipH="1">
            <a:off x="10044944" y="924928"/>
            <a:ext cx="305316" cy="270376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9268685" y="5034580"/>
            <a:ext cx="1431473" cy="1658828"/>
            <a:chOff x="9268685" y="5034580"/>
            <a:chExt cx="1431473" cy="165882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268685" y="5120640"/>
              <a:ext cx="1046860" cy="157276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419534" y="5034580"/>
              <a:ext cx="1046860" cy="1572768"/>
            </a:xfrm>
            <a:prstGeom prst="line">
              <a:avLst/>
            </a:prstGeom>
            <a:ln w="476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21170360" flipV="1">
              <a:off x="9807830" y="6235028"/>
              <a:ext cx="195932" cy="86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19539188">
              <a:off x="10297731" y="5762943"/>
              <a:ext cx="402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/>
                <a:t>90 </a:t>
              </a:r>
              <a:r>
                <a:rPr lang="en-US" sz="1100" dirty="0"/>
                <a:t>m</a:t>
              </a:r>
              <a:endParaRPr lang="en-US" sz="1400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rot="19539188" flipH="1" flipV="1">
              <a:off x="10147611" y="6026794"/>
              <a:ext cx="182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9162272" y="5068501"/>
            <a:ext cx="1197709" cy="1658828"/>
            <a:chOff x="9268685" y="5034580"/>
            <a:chExt cx="1197709" cy="1658828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9268685" y="5120640"/>
              <a:ext cx="1046860" cy="157276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419534" y="5034580"/>
              <a:ext cx="1046860" cy="1572768"/>
            </a:xfrm>
            <a:prstGeom prst="line">
              <a:avLst/>
            </a:prstGeom>
            <a:ln w="476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9094470" y="5080808"/>
            <a:ext cx="1197709" cy="1658828"/>
            <a:chOff x="9268685" y="5034580"/>
            <a:chExt cx="1197709" cy="165882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9268685" y="5120640"/>
              <a:ext cx="1046860" cy="1572768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419534" y="5034580"/>
              <a:ext cx="1046860" cy="1572768"/>
            </a:xfrm>
            <a:prstGeom prst="line">
              <a:avLst/>
            </a:prstGeom>
            <a:ln w="476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557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332"/>
            <a:ext cx="10515600" cy="856933"/>
          </a:xfrm>
        </p:spPr>
        <p:txBody>
          <a:bodyPr/>
          <a:lstStyle/>
          <a:p>
            <a:r>
              <a:rPr lang="en-US" dirty="0" err="1"/>
              <a:t>ICESat</a:t>
            </a:r>
            <a:r>
              <a:rPr lang="en-US" dirty="0"/>
              <a:t> -2 data products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68680" y="1424861"/>
          <a:ext cx="10515600" cy="5033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3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 / posting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</a:t>
                      </a:r>
                    </a:p>
                    <a:p>
                      <a:r>
                        <a:rPr lang="en-US" dirty="0"/>
                        <a:t>Points / 10x10 km 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ATL03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Geolocated</a:t>
                      </a:r>
                      <a:r>
                        <a:rPr lang="en-US" baseline="0" dirty="0"/>
                        <a:t> photon-returns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 m / 0.7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&gt;6,000,000 / 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ATL06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Surface-height</a:t>
                      </a:r>
                      <a:r>
                        <a:rPr lang="en-US" baseline="0" dirty="0"/>
                        <a:t> estimates for along-track segments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r>
                        <a:rPr lang="en-US" baseline="0" dirty="0"/>
                        <a:t> m / 20 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32,000 / 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 dirty="0"/>
                        <a:t>ATL11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Surface height corrected to reference tracks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r>
                        <a:rPr lang="en-US" baseline="0" dirty="0"/>
                        <a:t> m  / 60 m @ 4/</a:t>
                      </a:r>
                      <a:r>
                        <a:rPr lang="en-US" baseline="0" dirty="0" err="1"/>
                        <a:t>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2,600 reference</a:t>
                      </a:r>
                      <a:r>
                        <a:rPr lang="en-US" baseline="0" dirty="0"/>
                        <a:t> points</a:t>
                      </a:r>
                    </a:p>
                    <a:p>
                      <a:r>
                        <a:rPr lang="en-US" dirty="0"/>
                        <a:t>10,400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r>
                        <a:rPr lang="en-US"/>
                        <a:t>ATL14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125 m </a:t>
                      </a:r>
                      <a:r>
                        <a:rPr lang="en-US" dirty="0"/>
                        <a:t>-3</a:t>
                      </a:r>
                      <a:r>
                        <a:rPr lang="en-US" baseline="0" dirty="0"/>
                        <a:t> km / 125 m @1/</a:t>
                      </a:r>
                      <a:r>
                        <a:rPr lang="en-US" baseline="0" dirty="0" err="1"/>
                        <a:t>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6400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8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ATL15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dh/</a:t>
                      </a:r>
                      <a:r>
                        <a:rPr lang="en-US" dirty="0" err="1"/>
                        <a:t>dt</a:t>
                      </a:r>
                      <a:r>
                        <a:rPr lang="en-US" dirty="0"/>
                        <a:t>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m – 3 km m, 500</a:t>
                      </a:r>
                      <a:r>
                        <a:rPr lang="en-US" baseline="0" dirty="0"/>
                        <a:t> m</a:t>
                      </a:r>
                      <a:r>
                        <a:rPr lang="en-US" dirty="0"/>
                        <a:t> @4/</a:t>
                      </a:r>
                      <a:r>
                        <a:rPr lang="en-US" dirty="0" err="1"/>
                        <a:t>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1600/</a:t>
                      </a:r>
                      <a:r>
                        <a:rPr lang="en-US" dirty="0" err="1"/>
                        <a:t>yr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6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4847"/>
          <a:stretch/>
        </p:blipFill>
        <p:spPr bwMode="auto">
          <a:xfrm>
            <a:off x="4290598" y="481744"/>
            <a:ext cx="7749002" cy="6108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ATL06 schematic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E96E5-72EC-1747-9DC3-2A00D44C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9240"/>
            <a:ext cx="4290598" cy="51675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ATL06 is the lowest-level land-ice-height product</a:t>
            </a:r>
          </a:p>
          <a:p>
            <a:r>
              <a:rPr lang="en-US" dirty="0"/>
              <a:t>It reports the elevation of 40-meter sloping segments of data, posted every 20 m along track</a:t>
            </a:r>
          </a:p>
          <a:p>
            <a:r>
              <a:rPr lang="en-US" dirty="0"/>
              <a:t>An iterative fitting strategy tries to select a narrow band of photons that includes the surface</a:t>
            </a:r>
          </a:p>
          <a:p>
            <a:r>
              <a:rPr lang="en-US" dirty="0"/>
              <a:t>Parameters describing the shape of the surface window help describe how well this process worked</a:t>
            </a:r>
          </a:p>
        </p:txBody>
      </p:sp>
    </p:spTree>
    <p:extLst>
      <p:ext uri="{BB962C8B-B14F-4D97-AF65-F5344CB8AC3E}">
        <p14:creationId xmlns:p14="http://schemas.microsoft.com/office/powerpoint/2010/main" val="134032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653" t="9370" r="13908" b="10630"/>
          <a:stretch/>
        </p:blipFill>
        <p:spPr>
          <a:xfrm>
            <a:off x="7537622" y="732636"/>
            <a:ext cx="4419320" cy="5486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 rot="20538274">
            <a:off x="8970436" y="5005488"/>
            <a:ext cx="659144" cy="402209"/>
            <a:chOff x="9008789" y="6141692"/>
            <a:chExt cx="659144" cy="402209"/>
          </a:xfrm>
        </p:grpSpPr>
        <p:cxnSp>
          <p:nvCxnSpPr>
            <p:cNvPr id="14" name="Straight Arrow Connector 13"/>
            <p:cNvCxnSpPr/>
            <p:nvPr/>
          </p:nvCxnSpPr>
          <p:spPr>
            <a:xfrm rot="1061726" flipV="1">
              <a:off x="9064879" y="6382525"/>
              <a:ext cx="474575" cy="161376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008789" y="6141692"/>
              <a:ext cx="659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50 m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" y="69850"/>
            <a:ext cx="10515600" cy="1325563"/>
          </a:xfrm>
        </p:spPr>
        <p:txBody>
          <a:bodyPr/>
          <a:lstStyle/>
          <a:p>
            <a:r>
              <a:rPr lang="en-US" dirty="0"/>
              <a:t>ATL06: land-ice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" y="1281113"/>
            <a:ext cx="7432847" cy="49379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Product goals: </a:t>
            </a:r>
          </a:p>
          <a:p>
            <a:pPr lvl="1"/>
            <a:r>
              <a:rPr lang="en-US" dirty="0"/>
              <a:t>Measure the surface at </a:t>
            </a:r>
            <a:r>
              <a:rPr lang="en-US" dirty="0" err="1"/>
              <a:t>glaciologically</a:t>
            </a:r>
            <a:r>
              <a:rPr lang="en-US" dirty="0"/>
              <a:t> meaningful scales</a:t>
            </a:r>
          </a:p>
          <a:p>
            <a:pPr lvl="1"/>
            <a:r>
              <a:rPr lang="en-US" dirty="0"/>
              <a:t>Provide statistically robust elevation estimates</a:t>
            </a:r>
          </a:p>
          <a:p>
            <a:pPr lvl="1"/>
            <a:r>
              <a:rPr lang="en-US" dirty="0"/>
              <a:t>Provide statistics to distinguish high-quality returns from low</a:t>
            </a:r>
          </a:p>
          <a:p>
            <a:pPr lvl="1"/>
            <a:r>
              <a:rPr lang="en-US" dirty="0"/>
              <a:t>Provide cross-track slope information to correct for fine-scale topography</a:t>
            </a:r>
          </a:p>
          <a:p>
            <a:r>
              <a:rPr lang="en-US" dirty="0"/>
              <a:t>Measurement structure:</a:t>
            </a:r>
          </a:p>
          <a:p>
            <a:pPr lvl="1"/>
            <a:r>
              <a:rPr lang="en-US" dirty="0"/>
              <a:t>Photon heights from ATL03 are fit with 40-meter along-track segments</a:t>
            </a:r>
          </a:p>
          <a:p>
            <a:pPr lvl="1"/>
            <a:r>
              <a:rPr lang="en-US" dirty="0"/>
              <a:t>Segments are coordinated between beam pairs and between repeats</a:t>
            </a:r>
          </a:p>
          <a:p>
            <a:pPr lvl="1"/>
            <a:r>
              <a:rPr lang="en-US" dirty="0"/>
              <a:t>Vertical bounds around the segments help reject background noise</a:t>
            </a:r>
          </a:p>
          <a:p>
            <a:pPr lvl="1"/>
            <a:r>
              <a:rPr lang="en-US" dirty="0"/>
              <a:t>Statistics of the residuals to the segments allow error estimates and bias corrections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22" y="732636"/>
            <a:ext cx="441932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902" y="732636"/>
            <a:ext cx="4435174" cy="5486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79660" y="6235491"/>
            <a:ext cx="52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 1:  50-meter airplane with crevasses in the background, </a:t>
            </a:r>
          </a:p>
          <a:p>
            <a:r>
              <a:rPr lang="en-US" sz="1200" dirty="0"/>
              <a:t>Frame 2: photons returned from one pulse</a:t>
            </a:r>
          </a:p>
          <a:p>
            <a:r>
              <a:rPr lang="en-US" sz="1200" dirty="0"/>
              <a:t>Frame 3: photons returned from 57 pulses</a:t>
            </a:r>
          </a:p>
        </p:txBody>
      </p:sp>
    </p:spTree>
    <p:extLst>
      <p:ext uri="{BB962C8B-B14F-4D97-AF65-F5344CB8AC3E}">
        <p14:creationId xmlns:p14="http://schemas.microsoft.com/office/powerpoint/2010/main" val="11126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20376</TotalTime>
  <Words>2360</Words>
  <Application>Microsoft Macintosh PowerPoint</Application>
  <PresentationFormat>Widescreen</PresentationFormat>
  <Paragraphs>378</Paragraphs>
  <Slides>28</Slides>
  <Notes>3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Times</vt:lpstr>
      <vt:lpstr>Times New Roman</vt:lpstr>
      <vt:lpstr>Office Theme</vt:lpstr>
      <vt:lpstr>Document</vt:lpstr>
      <vt:lpstr>The land-ice picture of ICESat-2</vt:lpstr>
      <vt:lpstr>ICESat </vt:lpstr>
      <vt:lpstr>Problems with ICESat-1 … and their solutions with ICESat-2</vt:lpstr>
      <vt:lpstr>PowerPoint Presentation</vt:lpstr>
      <vt:lpstr>Cloud-scattering effects on surface returns</vt:lpstr>
      <vt:lpstr>ICESat-2 repeat scheme</vt:lpstr>
      <vt:lpstr>ICESat -2 data products</vt:lpstr>
      <vt:lpstr>ATL06 schematic</vt:lpstr>
      <vt:lpstr>ATL06: land-ice height</vt:lpstr>
      <vt:lpstr>Along-track segments</vt:lpstr>
      <vt:lpstr>Along and across-track coordinates</vt:lpstr>
      <vt:lpstr>ATL06 algorithm overview</vt:lpstr>
      <vt:lpstr>Parameters that help define segment quality:</vt:lpstr>
      <vt:lpstr>Do ATL06 signal finding and data filtering work?</vt:lpstr>
      <vt:lpstr>Biases corrections 1: first-photon bias</vt:lpstr>
      <vt:lpstr>Biases corrections 2: Transmit-pulse shape error</vt:lpstr>
      <vt:lpstr>A look at the ATL06 product</vt:lpstr>
      <vt:lpstr>Mission status from a land-ice perspective.</vt:lpstr>
      <vt:lpstr>PowerPoint Presentation</vt:lpstr>
      <vt:lpstr>Great moments in ICESat-2 history 2:  First data over Antarctica </vt:lpstr>
      <vt:lpstr>ATL03 and ATL03 over crevassed glacier surfaces</vt:lpstr>
      <vt:lpstr>Self-consistency checks: Crossovers in Antarctica (Credit: Johan Nilson)</vt:lpstr>
      <vt:lpstr>Ground truth at 88 degrees S</vt:lpstr>
      <vt:lpstr>ATL06 relative calibration from ATM airborne laser altimetry data</vt:lpstr>
      <vt:lpstr>PowerPoint Presentation</vt:lpstr>
      <vt:lpstr>What about those asterisks?</vt:lpstr>
      <vt:lpstr>PowerPoint Presentation</vt:lpstr>
      <vt:lpstr>Can we see ICESat-2 during the hackweek?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ICESat-2 land ice data products</dc:title>
  <dc:creator>Ben</dc:creator>
  <cp:lastModifiedBy>Ben</cp:lastModifiedBy>
  <cp:revision>132</cp:revision>
  <dcterms:created xsi:type="dcterms:W3CDTF">2018-04-14T15:17:34Z</dcterms:created>
  <dcterms:modified xsi:type="dcterms:W3CDTF">2019-06-17T04:02:32Z</dcterms:modified>
</cp:coreProperties>
</file>